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5.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6.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9" r:id="rId6"/>
    <p:sldMasterId id="2147483820" r:id="rId7"/>
    <p:sldMasterId id="2147483850" r:id="rId8"/>
    <p:sldMasterId id="2147483872" r:id="rId9"/>
    <p:sldMasterId id="2147483892" r:id="rId10"/>
  </p:sldMasterIdLst>
  <p:notesMasterIdLst>
    <p:notesMasterId r:id="rId25"/>
  </p:notesMasterIdLst>
  <p:sldIdLst>
    <p:sldId id="642" r:id="rId11"/>
    <p:sldId id="256" r:id="rId12"/>
    <p:sldId id="556" r:id="rId13"/>
    <p:sldId id="647" r:id="rId14"/>
    <p:sldId id="636" r:id="rId15"/>
    <p:sldId id="635" r:id="rId16"/>
    <p:sldId id="637" r:id="rId17"/>
    <p:sldId id="640" r:id="rId18"/>
    <p:sldId id="638" r:id="rId19"/>
    <p:sldId id="639" r:id="rId20"/>
    <p:sldId id="641" r:id="rId21"/>
    <p:sldId id="624" r:id="rId22"/>
    <p:sldId id="634" r:id="rId23"/>
    <p:sldId id="604" r:id="rId24"/>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642"/>
            <p14:sldId id="256"/>
            <p14:sldId id="556"/>
            <p14:sldId id="647"/>
          </p14:sldIdLst>
        </p14:section>
        <p14:section name="Presentation" id="{6ECFEE84-0763-4195-A954-1A6BD7FD1EFF}">
          <p14:sldIdLst>
            <p14:sldId id="636"/>
            <p14:sldId id="635"/>
            <p14:sldId id="637"/>
            <p14:sldId id="640"/>
            <p14:sldId id="638"/>
            <p14:sldId id="639"/>
            <p14:sldId id="641"/>
            <p14:sldId id="624"/>
            <p14:sldId id="634"/>
          </p14:sldIdLst>
        </p14:section>
        <p14:section name="Exit" id="{26D33BE0-B19C-465D-8801-1598009CC099}">
          <p14:sldIdLst>
            <p14:sldId id="60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000000"/>
    <a:srgbClr val="19396C"/>
    <a:srgbClr val="262B2E"/>
    <a:srgbClr val="081C23"/>
    <a:srgbClr val="F15A29"/>
    <a:srgbClr val="92D050"/>
    <a:srgbClr val="AC75D5"/>
    <a:srgbClr val="7F498F"/>
    <a:srgbClr val="D5B8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06" autoAdjust="0"/>
    <p:restoredTop sz="86567" autoAdjust="0"/>
  </p:normalViewPr>
  <p:slideViewPr>
    <p:cSldViewPr snapToGrid="0">
      <p:cViewPr varScale="1">
        <p:scale>
          <a:sx n="79" d="100"/>
          <a:sy n="79" d="100"/>
        </p:scale>
        <p:origin x="324" y="48"/>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viewProps" Target="viewProps.xml"/><Relationship Id="rId10" Type="http://schemas.openxmlformats.org/officeDocument/2006/relationships/slideMaster" Target="slideMasters/slideMaster7.xml"/><Relationship Id="rId19" Type="http://schemas.openxmlformats.org/officeDocument/2006/relationships/slide" Target="slides/slide9.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10.jpg>
</file>

<file path=ppt/media/image11.png>
</file>

<file path=ppt/media/image12.png>
</file>

<file path=ppt/media/image14.png>
</file>

<file path=ppt/media/image15.png>
</file>

<file path=ppt/media/image16.png>
</file>

<file path=ppt/media/image18.png>
</file>

<file path=ppt/media/image19.png>
</file>

<file path=ppt/media/image2.png>
</file>

<file path=ppt/media/image20.jpg>
</file>

<file path=ppt/media/image21.png>
</file>

<file path=ppt/media/image22.jpeg>
</file>

<file path=ppt/media/image23.png>
</file>

<file path=ppt/media/image24.jp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11/9/2017</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zure.microsoft.com/en-us/regions/service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14</a:t>
            </a:fld>
            <a:endParaRPr lang="en-US"/>
          </a:p>
        </p:txBody>
      </p:sp>
    </p:spTree>
    <p:extLst>
      <p:ext uri="{BB962C8B-B14F-4D97-AF65-F5344CB8AC3E}">
        <p14:creationId xmlns:p14="http://schemas.microsoft.com/office/powerpoint/2010/main" val="88978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we think of when we hear the word “Datacenter”</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7</a:t>
            </a:fld>
            <a:endParaRPr lang="en-US"/>
          </a:p>
        </p:txBody>
      </p:sp>
    </p:spTree>
    <p:extLst>
      <p:ext uri="{BB962C8B-B14F-4D97-AF65-F5344CB8AC3E}">
        <p14:creationId xmlns:p14="http://schemas.microsoft.com/office/powerpoint/2010/main" val="1060848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kern="1200" dirty="0">
                <a:solidFill>
                  <a:schemeClr val="tx1"/>
                </a:solidFill>
                <a:effectLst/>
                <a:latin typeface="+mn-lt"/>
                <a:ea typeface="+mn-ea"/>
                <a:cs typeface="+mn-cs"/>
              </a:rPr>
              <a:t>At the core of Azure is its global infrastructure that spans 38 regions worldwide. We have the largest footprint of any cloud provider. </a:t>
            </a:r>
          </a:p>
          <a:p>
            <a:pPr lvl="0"/>
            <a:endParaRPr lang="en-US" sz="1400" dirty="0"/>
          </a:p>
          <a:p>
            <a:r>
              <a:rPr lang="en-US" sz="1400" dirty="0"/>
              <a:t>https://azure.microsoft.com/en-us/regions/</a:t>
            </a:r>
          </a:p>
          <a:p>
            <a:endParaRPr lang="en-US" sz="1400" dirty="0"/>
          </a:p>
          <a:p>
            <a:r>
              <a:rPr lang="en-US" sz="1200" u="sng" kern="1200" dirty="0">
                <a:solidFill>
                  <a:schemeClr val="tx1"/>
                </a:solidFill>
                <a:effectLst/>
                <a:latin typeface="+mn-lt"/>
                <a:ea typeface="+mn-ea"/>
                <a:cs typeface="+mn-cs"/>
                <a:hlinkClick r:id="rId3"/>
              </a:rPr>
              <a:t>https://azure.microsoft.com/en-us/regions/services/</a:t>
            </a:r>
            <a:r>
              <a:rPr lang="en-US" sz="1200" kern="1200" dirty="0">
                <a:solidFill>
                  <a:schemeClr val="tx1"/>
                </a:solidFill>
                <a:effectLst/>
                <a:latin typeface="+mn-lt"/>
                <a:ea typeface="+mn-ea"/>
                <a:cs typeface="+mn-cs"/>
              </a:rPr>
              <a:t> </a:t>
            </a:r>
            <a:endParaRPr lang="en-US" sz="1400"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01EFE40D-E08A-464F-96D6-CEB0B2DD69B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40767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kids will probably hold a very different images of what a data center is. Microsoft Research is actively working on new approaches to bring resources online with more agility and proximity.</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9</a:t>
            </a:fld>
            <a:endParaRPr lang="en-US"/>
          </a:p>
        </p:txBody>
      </p:sp>
    </p:spTree>
    <p:extLst>
      <p:ext uri="{BB962C8B-B14F-4D97-AF65-F5344CB8AC3E}">
        <p14:creationId xmlns:p14="http://schemas.microsoft.com/office/powerpoint/2010/main" val="2779985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Con’t</a:t>
            </a:r>
            <a:r>
              <a:rPr lang="en-US" dirty="0"/>
              <a:t> </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908842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3990587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services support a multitude of scenarios from Infrastructure to platform services and extends your existing environments through various interconnectivity options. In today’s world, the level of sophistication required to innovate and compete requires us to be agile and adjust to a rapidly changing landscape. The cloud-only approach doesn’t work well for every scenario. Think about </a:t>
            </a:r>
            <a:r>
              <a:rPr lang="en-US" dirty="0" err="1"/>
              <a:t>IoT</a:t>
            </a:r>
            <a:r>
              <a:rPr lang="en-US" dirty="0"/>
              <a:t> and business critical workloads that drive delay sensitive manufacturing processes. Success comes from taking a hybrid approach and leveraging the cloud where it makes sense.</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12</a:t>
            </a:fld>
            <a:endParaRPr lang="en-US"/>
          </a:p>
        </p:txBody>
      </p:sp>
    </p:spTree>
    <p:extLst>
      <p:ext uri="{BB962C8B-B14F-4D97-AF65-F5344CB8AC3E}">
        <p14:creationId xmlns:p14="http://schemas.microsoft.com/office/powerpoint/2010/main" val="40140118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different sections, support tickets, azure market place, resource groups….</a:t>
            </a:r>
          </a:p>
        </p:txBody>
      </p:sp>
      <p:sp>
        <p:nvSpPr>
          <p:cNvPr id="4" name="Slide Number Placeholder 3"/>
          <p:cNvSpPr>
            <a:spLocks noGrp="1"/>
          </p:cNvSpPr>
          <p:nvPr>
            <p:ph type="sldNum" sz="quarter" idx="10"/>
          </p:nvPr>
        </p:nvSpPr>
        <p:spPr/>
        <p:txBody>
          <a:bodyPr/>
          <a:lstStyle/>
          <a:p>
            <a:fld id="{2C52CFDC-D2D5-4B9F-BA75-89F771E01AEB}" type="slidenum">
              <a:rPr lang="en-US" smtClean="0"/>
              <a:t>13</a:t>
            </a:fld>
            <a:endParaRPr lang="en-US"/>
          </a:p>
        </p:txBody>
      </p:sp>
    </p:spTree>
    <p:extLst>
      <p:ext uri="{BB962C8B-B14F-4D97-AF65-F5344CB8AC3E}">
        <p14:creationId xmlns:p14="http://schemas.microsoft.com/office/powerpoint/2010/main" val="6515983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1980513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903415" y="6256216"/>
            <a:ext cx="2743200" cy="365125"/>
          </a:xfrm>
          <a:prstGeom prst="rect">
            <a:avLst/>
          </a:prstGeom>
        </p:spPr>
        <p:txBody>
          <a:bodyPr/>
          <a:lstStyle/>
          <a:p>
            <a:pPr algn="r" defTabSz="914225">
              <a:defRPr/>
            </a:pPr>
            <a:fld id="{0A164282-434E-41D4-9582-783D542A7B68}" type="slidenum">
              <a:rPr lang="en-US" sz="2000" smtClean="0">
                <a:solidFill>
                  <a:srgbClr val="289FD7"/>
                </a:solidFill>
                <a:latin typeface="Segoe UI Light"/>
              </a:rPr>
              <a:pPr algn="r" defTabSz="914225">
                <a:defRPr/>
              </a:pPr>
              <a:t>‹#›</a:t>
            </a:fld>
            <a:endParaRPr lang="en-US" sz="2000">
              <a:solidFill>
                <a:srgbClr val="289FD7"/>
              </a:solidFill>
              <a:latin typeface="Segoe UI Light"/>
            </a:endParaRPr>
          </a:p>
        </p:txBody>
      </p:sp>
    </p:spTree>
    <p:extLst>
      <p:ext uri="{BB962C8B-B14F-4D97-AF65-F5344CB8AC3E}">
        <p14:creationId xmlns:p14="http://schemas.microsoft.com/office/powerpoint/2010/main" val="23218355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40"/>
            <a:ext cx="11034445" cy="2387600"/>
          </a:xfrm>
        </p:spPr>
        <p:txBody>
          <a:bodyPr anchor="b">
            <a:noAutofit/>
          </a:bodyPr>
          <a:lstStyle>
            <a:lvl1pPr algn="l">
              <a:defRPr sz="23896">
                <a:solidFill>
                  <a:schemeClr val="bg1"/>
                </a:solidFill>
              </a:defRPr>
            </a:lvl1pPr>
          </a:lstStyle>
          <a:p>
            <a:r>
              <a:rPr lang="en-US" dirty="0"/>
              <a:t>web</a:t>
            </a:r>
          </a:p>
        </p:txBody>
      </p:sp>
    </p:spTree>
    <p:extLst>
      <p:ext uri="{BB962C8B-B14F-4D97-AF65-F5344CB8AC3E}">
        <p14:creationId xmlns:p14="http://schemas.microsoft.com/office/powerpoint/2010/main" val="311199142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7735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4189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11780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474739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338578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9040092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6706866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418406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9447306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888985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13891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79715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233469440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387439621"/>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13514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52907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333194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4673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0501599"/>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798"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112" indent="0" algn="ctr">
              <a:buNone/>
              <a:defRPr sz="2800"/>
            </a:lvl2pPr>
            <a:lvl3pPr marL="914225" indent="0" algn="ctr">
              <a:buNone/>
              <a:defRPr sz="2400"/>
            </a:lvl3pPr>
            <a:lvl4pPr marL="1371337" indent="0" algn="ctr">
              <a:buNone/>
              <a:defRPr sz="2000"/>
            </a:lvl4pPr>
            <a:lvl5pPr marL="1828449" indent="0" algn="ctr">
              <a:buNone/>
              <a:defRPr sz="2000"/>
            </a:lvl5pPr>
            <a:lvl6pPr marL="2285561" indent="0" algn="ctr">
              <a:buNone/>
              <a:defRPr sz="2000"/>
            </a:lvl6pPr>
            <a:lvl7pPr marL="2742674" indent="0" algn="ctr">
              <a:buNone/>
              <a:defRPr sz="2000"/>
            </a:lvl7pPr>
            <a:lvl8pPr marL="3199785" indent="0" algn="ctr">
              <a:buNone/>
              <a:defRPr sz="2000"/>
            </a:lvl8pPr>
            <a:lvl9pPr marL="3656897"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lvl1pPr>
              <a:defRPr>
                <a:solidFill>
                  <a:srgbClr val="FFFFFF">
                    <a:alpha val="80000"/>
                  </a:srgbClr>
                </a:solidFill>
              </a:defRPr>
            </a:lvl1pPr>
          </a:lstStyle>
          <a:p>
            <a:pPr defTabSz="914367"/>
            <a:fld id="{683C0046-3368-4DD4-96D6-CD0FF2C1233E}" type="datetimeFigureOut">
              <a:rPr lang="en-IN" smtClean="0"/>
              <a:pPr defTabSz="914367"/>
              <a:t>09-11-2017</a:t>
            </a:fld>
            <a:endParaRPr lang="en-IN" dirty="0"/>
          </a:p>
        </p:txBody>
      </p:sp>
      <p:sp>
        <p:nvSpPr>
          <p:cNvPr id="8" name="Footer Placeholder 7"/>
          <p:cNvSpPr>
            <a:spLocks noGrp="1"/>
          </p:cNvSpPr>
          <p:nvPr>
            <p:ph type="ftr" sz="quarter" idx="11"/>
          </p:nvPr>
        </p:nvSpPr>
        <p:spPr>
          <a:xfrm>
            <a:off x="685800" y="6554698"/>
            <a:ext cx="5029200" cy="228600"/>
          </a:xfrm>
          <a:prstGeom prst="rect">
            <a:avLst/>
          </a:prstGeom>
        </p:spPr>
        <p:txBody>
          <a:bodyPr/>
          <a:lstStyle>
            <a:lvl1pPr>
              <a:defRPr>
                <a:solidFill>
                  <a:srgbClr val="FFFFFF">
                    <a:alpha val="80000"/>
                  </a:srgbClr>
                </a:solidFill>
              </a:defRPr>
            </a:lvl1pPr>
          </a:lstStyle>
          <a:p>
            <a:pPr defTabSz="914367"/>
            <a:endParaRPr lang="en-IN" dirty="0"/>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lvl1pPr>
              <a:defRPr>
                <a:solidFill>
                  <a:srgbClr val="FFFFFF">
                    <a:alpha val="25000"/>
                  </a:srgbClr>
                </a:solidFill>
              </a:defRPr>
            </a:lvl1pPr>
          </a:lstStyle>
          <a:p>
            <a:pPr defTabSz="914367"/>
            <a:fld id="{1F6B3001-8C1E-45A3-9010-27210849299D}" type="slidenum">
              <a:rPr lang="en-IN" smtClean="0"/>
              <a:pPr defTabSz="914367"/>
              <a:t>‹#›</a:t>
            </a:fld>
            <a:endParaRPr lang="en-IN" dirty="0"/>
          </a:p>
        </p:txBody>
      </p:sp>
    </p:spTree>
    <p:extLst>
      <p:ext uri="{BB962C8B-B14F-4D97-AF65-F5344CB8AC3E}">
        <p14:creationId xmlns:p14="http://schemas.microsoft.com/office/powerpoint/2010/main" val="131913349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6"/>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1"/>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367"/>
            <a:fld id="{683C0046-3368-4DD4-96D6-CD0FF2C1233E}" type="datetimeFigureOut">
              <a:rPr lang="en-IN" smtClean="0">
                <a:solidFill>
                  <a:srgbClr val="404040"/>
                </a:solidFill>
              </a:rPr>
              <a:pPr defTabSz="914367"/>
              <a:t>09-11-2017</a:t>
            </a:fld>
            <a:endParaRPr lang="en-IN" dirty="0">
              <a:solidFill>
                <a:srgbClr val="404040"/>
              </a:solidFill>
            </a:endParaRPr>
          </a:p>
        </p:txBody>
      </p:sp>
      <p:sp>
        <p:nvSpPr>
          <p:cNvPr id="8" name="Footer Placeholder 7"/>
          <p:cNvSpPr>
            <a:spLocks noGrp="1"/>
          </p:cNvSpPr>
          <p:nvPr>
            <p:ph type="ftr" sz="quarter" idx="11"/>
          </p:nvPr>
        </p:nvSpPr>
        <p:spPr>
          <a:xfrm>
            <a:off x="685800" y="6554698"/>
            <a:ext cx="5029200" cy="228600"/>
          </a:xfrm>
          <a:prstGeom prst="rect">
            <a:avLst/>
          </a:prstGeom>
        </p:spPr>
        <p:txBody>
          <a:bodyPr/>
          <a:lstStyle/>
          <a:p>
            <a:pPr defTabSz="914367"/>
            <a:endParaRPr lang="en-IN" dirty="0">
              <a:solidFill>
                <a:srgbClr val="404040"/>
              </a:solidFill>
            </a:endParaRPr>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p>
            <a:pPr defTabSz="914367"/>
            <a:fld id="{1F6B3001-8C1E-45A3-9010-27210849299D}" type="slidenum">
              <a:rPr lang="en-IN" smtClean="0">
                <a:solidFill>
                  <a:srgbClr val="404040"/>
                </a:solidFill>
              </a:rPr>
              <a:pPr defTabSz="914367"/>
              <a:t>‹#›</a:t>
            </a:fld>
            <a:endParaRPr lang="en-IN" dirty="0">
              <a:solidFill>
                <a:srgbClr val="404040"/>
              </a:solidFill>
            </a:endParaRPr>
          </a:p>
        </p:txBody>
      </p:sp>
    </p:spTree>
    <p:extLst>
      <p:ext uri="{BB962C8B-B14F-4D97-AF65-F5344CB8AC3E}">
        <p14:creationId xmlns:p14="http://schemas.microsoft.com/office/powerpoint/2010/main" val="12287688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85800" y="6412447"/>
            <a:ext cx="4114800" cy="228600"/>
          </a:xfrm>
          <a:prstGeom prst="rect">
            <a:avLst/>
          </a:prstGeom>
        </p:spPr>
        <p:txBody>
          <a:bodyPr/>
          <a:lstStyle/>
          <a:p>
            <a:pPr defTabSz="914367"/>
            <a:fld id="{F12952B5-7A2F-4CC8-B7CE-9234E21C2837}" type="datetimeFigureOut">
              <a:rPr lang="en-US" smtClean="0">
                <a:solidFill>
                  <a:srgbClr val="404040"/>
                </a:solidFill>
              </a:rPr>
              <a:pPr defTabSz="914367"/>
              <a:t>11/9/2017</a:t>
            </a:fld>
            <a:endParaRPr lang="en-US" dirty="0">
              <a:solidFill>
                <a:srgbClr val="404040"/>
              </a:solidFill>
            </a:endParaRPr>
          </a:p>
        </p:txBody>
      </p:sp>
      <p:sp>
        <p:nvSpPr>
          <p:cNvPr id="6" name="Footer Placeholder 5"/>
          <p:cNvSpPr>
            <a:spLocks noGrp="1"/>
          </p:cNvSpPr>
          <p:nvPr>
            <p:ph type="ftr" sz="quarter" idx="11"/>
          </p:nvPr>
        </p:nvSpPr>
        <p:spPr>
          <a:xfrm>
            <a:off x="685800" y="6554698"/>
            <a:ext cx="5029200" cy="228600"/>
          </a:xfrm>
          <a:prstGeom prst="rect">
            <a:avLst/>
          </a:prstGeom>
        </p:spPr>
        <p:txBody>
          <a:bodyPr/>
          <a:lstStyle/>
          <a:p>
            <a:pPr defTabSz="914367"/>
            <a:endParaRPr lang="en-US" dirty="0">
              <a:solidFill>
                <a:srgbClr val="404040"/>
              </a:solidFill>
            </a:endParaRPr>
          </a:p>
        </p:txBody>
      </p:sp>
      <p:sp>
        <p:nvSpPr>
          <p:cNvPr id="7" name="Slide Number Placeholder 6"/>
          <p:cNvSpPr>
            <a:spLocks noGrp="1"/>
          </p:cNvSpPr>
          <p:nvPr>
            <p:ph type="sldNum" sz="quarter" idx="12"/>
          </p:nvPr>
        </p:nvSpPr>
        <p:spPr>
          <a:xfrm>
            <a:off x="8763926" y="5876413"/>
            <a:ext cx="2926080" cy="1397039"/>
          </a:xfrm>
          <a:prstGeom prst="rect">
            <a:avLst/>
          </a:prstGeom>
        </p:spPr>
        <p:txBody>
          <a:bodyPr/>
          <a:lstStyle/>
          <a:p>
            <a:pPr defTabSz="457112"/>
            <a:fld id="{D57F1E4F-1CFF-5643-939E-217C01CDF565}" type="slidenum">
              <a:rPr lang="en-US" smtClean="0">
                <a:gradFill>
                  <a:gsLst>
                    <a:gs pos="0">
                      <a:srgbClr val="0071BC"/>
                    </a:gs>
                    <a:gs pos="100000">
                      <a:srgbClr val="0071BC">
                        <a:lumMod val="75000"/>
                      </a:srgbClr>
                    </a:gs>
                  </a:gsLst>
                  <a:lin ang="5400000" scaled="0"/>
                </a:gradFill>
              </a:rPr>
              <a:pPr defTabSz="457112"/>
              <a:t>‹#›</a:t>
            </a:fld>
            <a:endParaRPr lang="en-US" dirty="0">
              <a:gradFill>
                <a:gsLst>
                  <a:gs pos="0">
                    <a:srgbClr val="0071BC"/>
                  </a:gs>
                  <a:gs pos="100000">
                    <a:srgbClr val="0071BC">
                      <a:lumMod val="75000"/>
                    </a:srgbClr>
                  </a:gs>
                </a:gsLst>
                <a:lin ang="5400000" scaled="0"/>
              </a:gradFill>
            </a:endParaRPr>
          </a:p>
        </p:txBody>
      </p:sp>
    </p:spTree>
    <p:extLst>
      <p:ext uri="{BB962C8B-B14F-4D97-AF65-F5344CB8AC3E}">
        <p14:creationId xmlns:p14="http://schemas.microsoft.com/office/powerpoint/2010/main" val="111474077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7042126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654112"/>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51530700"/>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70555270"/>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624002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3782899"/>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9041923"/>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19208753"/>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081580"/>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17472546"/>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5962059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72219369"/>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021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1531355"/>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1588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C3C3C"/>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solidFill>
                  <a:schemeClr val="bg1">
                    <a:lumMod val="85000"/>
                  </a:schemeClr>
                </a:solidFill>
                <a:effectLst/>
                <a:uLnTx/>
                <a:uFillTx/>
                <a:latin typeface="Segoe UI"/>
                <a:ea typeface="+mn-ea"/>
                <a:cs typeface="Segoe UI" pitchFamily="34" charset="0"/>
              </a:rPr>
              <a:t>© 2017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5" y="3266817"/>
            <a:ext cx="2376178" cy="509010"/>
          </a:xfrm>
          <a:prstGeom prst="rect">
            <a:avLst/>
          </a:prstGeom>
        </p:spPr>
      </p:pic>
    </p:spTree>
    <p:extLst>
      <p:ext uri="{BB962C8B-B14F-4D97-AF65-F5344CB8AC3E}">
        <p14:creationId xmlns:p14="http://schemas.microsoft.com/office/powerpoint/2010/main" val="3310140176"/>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1_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19502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Teal 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88103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14397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21C408F-DF0D-4580-9F48-C473147CA8AF}" type="datetimeFigureOut">
              <a:rPr lang="en-US" smtClean="0"/>
              <a:t>11/9/2017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069335785"/>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11/9/2017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416744825"/>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1C408F-DF0D-4580-9F48-C473147CA8AF}" type="datetimeFigureOut">
              <a:rPr lang="en-US" smtClean="0"/>
              <a:t>11/9/2017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72769007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21C408F-DF0D-4580-9F48-C473147CA8AF}" type="datetimeFigureOut">
              <a:rPr lang="en-US" smtClean="0"/>
              <a:t>11/9/2017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520312516"/>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21C408F-DF0D-4580-9F48-C473147CA8AF}" type="datetimeFigureOut">
              <a:rPr lang="en-US" smtClean="0"/>
              <a:t>11/9/2017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964816965"/>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21C408F-DF0D-4580-9F48-C473147CA8AF}" type="datetimeFigureOut">
              <a:rPr lang="en-US" smtClean="0"/>
              <a:t>11/9/2017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9911493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1C408F-DF0D-4580-9F48-C473147CA8AF}" type="datetimeFigureOut">
              <a:rPr lang="en-US" smtClean="0"/>
              <a:t>11/9/2017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104190900"/>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11/9/2017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179251938"/>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11/9/2017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561805010"/>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11/9/2017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039480450"/>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11/9/2017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4108014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1068623843"/>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390056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54460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58631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31574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164617519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a:t>Click to edit Master title style</a:t>
            </a:r>
          </a:p>
        </p:txBody>
      </p:sp>
    </p:spTree>
    <p:extLst>
      <p:ext uri="{BB962C8B-B14F-4D97-AF65-F5344CB8AC3E}">
        <p14:creationId xmlns:p14="http://schemas.microsoft.com/office/powerpoint/2010/main" val="31992580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a:t>Click to edit Master text styles</a:t>
            </a:r>
          </a:p>
        </p:txBody>
      </p:sp>
    </p:spTree>
    <p:extLst>
      <p:ext uri="{BB962C8B-B14F-4D97-AF65-F5344CB8AC3E}">
        <p14:creationId xmlns:p14="http://schemas.microsoft.com/office/powerpoint/2010/main" val="23560099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058740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3316397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a:t>Click icon to add picture</a:t>
            </a:r>
          </a:p>
        </p:txBody>
      </p:sp>
      <p:sp>
        <p:nvSpPr>
          <p:cNvPr id="3" name="Title 2"/>
          <p:cNvSpPr>
            <a:spLocks noGrp="1"/>
          </p:cNvSpPr>
          <p:nvPr>
            <p:ph type="title"/>
          </p:nvPr>
        </p:nvSpPr>
        <p:spPr/>
        <p:txBody>
          <a:bodyPr wrap="none" lIns="182880" tIns="146304" rIns="182880" bIns="146304"/>
          <a:lstStyle/>
          <a:p>
            <a:r>
              <a:rPr lang="en-US" dirty="0"/>
              <a:t>Click to edit Master title style</a:t>
            </a:r>
          </a:p>
        </p:txBody>
      </p:sp>
    </p:spTree>
    <p:extLst>
      <p:ext uri="{BB962C8B-B14F-4D97-AF65-F5344CB8AC3E}">
        <p14:creationId xmlns:p14="http://schemas.microsoft.com/office/powerpoint/2010/main" val="26539829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a:t>Second level</a:t>
            </a:r>
          </a:p>
          <a:p>
            <a:pPr marL="448077" lvl="2" indent="-224039" algn="l" defTabSz="896157" rtl="0" eaLnBrk="1" latinLnBrk="0" hangingPunct="1">
              <a:spcBef>
                <a:spcPct val="20000"/>
              </a:spcBef>
              <a:spcAft>
                <a:spcPts val="800"/>
              </a:spcAft>
              <a:buFont typeface="Arial" pitchFamily="34" charset="0"/>
              <a:buChar char="•"/>
            </a:pPr>
            <a:r>
              <a:rPr lang="en-US" dirty="0"/>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67729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8523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656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227328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18466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9" name="Rectangle 8"/>
          <p:cNvSpPr/>
          <p:nvPr userDrawn="1"/>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userDrawn="1"/>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dirty="0">
                <a:ln w="3175">
                  <a:noFill/>
                </a:ln>
                <a:gradFill>
                  <a:gsLst>
                    <a:gs pos="84066">
                      <a:srgbClr val="000000"/>
                    </a:gs>
                    <a:gs pos="57576">
                      <a:srgbClr val="000000"/>
                    </a:gs>
                  </a:gsLst>
                  <a:lin ang="5400000" scaled="0"/>
                </a:gradFill>
                <a:cs typeface="Segoe UI" pitchFamily="34" charset="0"/>
              </a:rPr>
              <a:t>May 4 – 8, 2015</a:t>
            </a:r>
            <a:br>
              <a:rPr lang="en-US" sz="2206" dirty="0">
                <a:ln w="3175">
                  <a:noFill/>
                </a:ln>
                <a:gradFill>
                  <a:gsLst>
                    <a:gs pos="84066">
                      <a:srgbClr val="000000"/>
                    </a:gs>
                    <a:gs pos="57576">
                      <a:srgbClr val="000000"/>
                    </a:gs>
                  </a:gsLst>
                  <a:lin ang="5400000" scaled="0"/>
                </a:gradFill>
                <a:cs typeface="Segoe UI" pitchFamily="34" charset="0"/>
              </a:rPr>
            </a:br>
            <a:r>
              <a:rPr lang="en-US" sz="2206" dirty="0">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65919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134809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895917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21173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65003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241900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936559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07938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086667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962463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851245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473673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00925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43197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548977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51369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449600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300152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7555628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2573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90883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221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52852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59176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2" name="Text Box 3"/>
          <p:cNvSpPr txBox="1">
            <a:spLocks noChangeArrowheads="1"/>
          </p:cNvSpPr>
          <p:nvPr userDrawn="1"/>
        </p:nvSpPr>
        <p:spPr bwMode="white">
          <a:xfrm>
            <a:off x="7440623" y="6171616"/>
            <a:ext cx="4482123"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algn="r" defTabSz="913850" eaLnBrk="0" hangingPunct="0"/>
            <a:r>
              <a:rPr lang="en-US" sz="686" dirty="0">
                <a:gradFill>
                  <a:gsLst>
                    <a:gs pos="12389">
                      <a:srgbClr val="FFFFFF"/>
                    </a:gs>
                    <a:gs pos="54000">
                      <a:srgbClr val="FFFFFF"/>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0203" y="5471928"/>
            <a:ext cx="3227129" cy="687975"/>
          </a:xfrm>
          <a:prstGeom prst="rect">
            <a:avLst/>
          </a:prstGeom>
        </p:spPr>
      </p:pic>
    </p:spTree>
    <p:extLst>
      <p:ext uri="{BB962C8B-B14F-4D97-AF65-F5344CB8AC3E}">
        <p14:creationId xmlns:p14="http://schemas.microsoft.com/office/powerpoint/2010/main" val="3305811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8515657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26260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702608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defTabSz="914367"/>
            <a:fld id="{09C114A1-8FDE-4200-AE8E-507EB38EA5EB}" type="datetimeFigureOut">
              <a:rPr lang="en-US" smtClean="0">
                <a:solidFill>
                  <a:srgbClr val="FFFFFF"/>
                </a:solidFill>
              </a:rPr>
              <a:pPr defTabSz="914367"/>
              <a:t>11/9/2017</a:t>
            </a:fld>
            <a:endParaRPr lang="en-US">
              <a:solidFill>
                <a:srgbClr val="FFFFFF"/>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defTabSz="914367"/>
            <a:endParaRPr lang="en-US">
              <a:solidFill>
                <a:srgbClr val="FFFFFF"/>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defTabSz="914367"/>
            <a:fld id="{BFDDA54F-9813-4853-ADA3-9C640D39AFDA}" type="slidenum">
              <a:rPr lang="en-US" smtClean="0">
                <a:solidFill>
                  <a:srgbClr val="FFFFFF"/>
                </a:solidFill>
              </a:rPr>
              <a:pPr defTabSz="914367"/>
              <a:t>‹#›</a:t>
            </a:fld>
            <a:endParaRPr lang="en-US">
              <a:solidFill>
                <a:srgbClr val="FFFFFF"/>
              </a:solidFill>
            </a:endParaRPr>
          </a:p>
        </p:txBody>
      </p:sp>
    </p:spTree>
    <p:extLst>
      <p:ext uri="{BB962C8B-B14F-4D97-AF65-F5344CB8AC3E}">
        <p14:creationId xmlns:p14="http://schemas.microsoft.com/office/powerpoint/2010/main" val="136872297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10354018" y="6145571"/>
            <a:ext cx="1355629" cy="290715"/>
          </a:xfrm>
          <a:prstGeom prst="rect">
            <a:avLst/>
          </a:prstGeom>
        </p:spPr>
      </p:pic>
      <p:sp>
        <p:nvSpPr>
          <p:cNvPr id="3" name="Freeform 2"/>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4060474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40571079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1864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43534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38199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34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7764839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94010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21103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36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7953517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5111443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0811254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511716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1287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8447394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86183175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2550551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276734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823097"/>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02599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11626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7750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52795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9285673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5.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5.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image" Target="../media/image5.png"/><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2.xml"/><Relationship Id="rId13" Type="http://schemas.openxmlformats.org/officeDocument/2006/relationships/slideLayout" Target="../slideLayouts/slideLayout137.xml"/><Relationship Id="rId18" Type="http://schemas.openxmlformats.org/officeDocument/2006/relationships/slideLayout" Target="../slideLayouts/slideLayout142.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slideLayout" Target="../slideLayouts/slideLayout136.xml"/><Relationship Id="rId17" Type="http://schemas.openxmlformats.org/officeDocument/2006/relationships/slideLayout" Target="../slideLayouts/slideLayout141.xml"/><Relationship Id="rId2" Type="http://schemas.openxmlformats.org/officeDocument/2006/relationships/slideLayout" Target="../slideLayouts/slideLayout126.xml"/><Relationship Id="rId16" Type="http://schemas.openxmlformats.org/officeDocument/2006/relationships/slideLayout" Target="../slideLayouts/slideLayout140.xml"/><Relationship Id="rId20" Type="http://schemas.openxmlformats.org/officeDocument/2006/relationships/theme" Target="../theme/theme6.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5" Type="http://schemas.openxmlformats.org/officeDocument/2006/relationships/slideLayout" Target="../slideLayouts/slideLayout139.xml"/><Relationship Id="rId10" Type="http://schemas.openxmlformats.org/officeDocument/2006/relationships/slideLayout" Target="../slideLayouts/slideLayout134.xml"/><Relationship Id="rId19" Type="http://schemas.openxmlformats.org/officeDocument/2006/relationships/slideLayout" Target="../slideLayouts/slideLayout143.xml"/><Relationship Id="rId4" Type="http://schemas.openxmlformats.org/officeDocument/2006/relationships/slideLayout" Target="../slideLayouts/slideLayout128.xml"/><Relationship Id="rId9" Type="http://schemas.openxmlformats.org/officeDocument/2006/relationships/slideLayout" Target="../slideLayouts/slideLayout133.xml"/><Relationship Id="rId14" Type="http://schemas.openxmlformats.org/officeDocument/2006/relationships/slideLayout" Target="../slideLayouts/slideLayout13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5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7.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819" r:id="rId31"/>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64859532"/>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0126017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 id="2147483808" r:id="rId19"/>
    <p:sldLayoutId id="2147483809" r:id="rId20"/>
    <p:sldLayoutId id="2147483810" r:id="rId21"/>
    <p:sldLayoutId id="2147483811" r:id="rId22"/>
    <p:sldLayoutId id="2147483812" r:id="rId23"/>
    <p:sldLayoutId id="2147483813" r:id="rId24"/>
    <p:sldLayoutId id="2147483814" r:id="rId25"/>
    <p:sldLayoutId id="2147483815" r:id="rId26"/>
    <p:sldLayoutId id="2147483816" r:id="rId27"/>
    <p:sldLayoutId id="2147483817" r:id="rId28"/>
    <p:sldLayoutId id="2147483818" r:id="rId29"/>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8982453"/>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29162775"/>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50125222"/>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 id="2147483886" r:id="rId14"/>
    <p:sldLayoutId id="2147483887" r:id="rId15"/>
    <p:sldLayoutId id="2147483888" r:id="rId16"/>
    <p:sldLayoutId id="2147483889" r:id="rId17"/>
    <p:sldLayoutId id="2147483890" r:id="rId18"/>
    <p:sldLayoutId id="2147483891" r:id="rId19"/>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C408F-DF0D-4580-9F48-C473147CA8AF}" type="datetimeFigureOut">
              <a:rPr lang="en-US" smtClean="0"/>
              <a:t>11/9/2017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C7F138-B6DE-49F8-9AAB-9C26D2D7516F}" type="slidenum">
              <a:rPr lang="en-US" smtClean="0"/>
              <a:t>‹#›</a:t>
            </a:fld>
            <a:endParaRPr lang="en-US"/>
          </a:p>
        </p:txBody>
      </p:sp>
    </p:spTree>
    <p:extLst>
      <p:ext uri="{BB962C8B-B14F-4D97-AF65-F5344CB8AC3E}">
        <p14:creationId xmlns:p14="http://schemas.microsoft.com/office/powerpoint/2010/main" val="3496380882"/>
      </p:ext>
    </p:extLst>
  </p:cSld>
  <p:clrMap bg1="lt1" tx1="dk1" bg2="lt2" tx2="dk2" accent1="accent1" accent2="accent2" accent3="accent3" accent4="accent4" accent5="accent5" accent6="accent6" hlink="hlink" folHlink="folHlink"/>
  <p:sldLayoutIdLst>
    <p:sldLayoutId id="2147483893" r:id="rId1"/>
    <p:sldLayoutId id="2147483894" r:id="rId2"/>
    <p:sldLayoutId id="2147483895" r:id="rId3"/>
    <p:sldLayoutId id="2147483896" r:id="rId4"/>
    <p:sldLayoutId id="2147483897" r:id="rId5"/>
    <p:sldLayoutId id="2147483898" r:id="rId6"/>
    <p:sldLayoutId id="2147483899" r:id="rId7"/>
    <p:sldLayoutId id="2147483900" r:id="rId8"/>
    <p:sldLayoutId id="2147483901" r:id="rId9"/>
    <p:sldLayoutId id="2147483902" r:id="rId10"/>
    <p:sldLayoutId id="21474839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5.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8" Type="http://schemas.openxmlformats.org/officeDocument/2006/relationships/hyperlink" Target="https://azure.microsoft.com/en-us/resources/templates/" TargetMode="External"/><Relationship Id="rId3" Type="http://schemas.openxmlformats.org/officeDocument/2006/relationships/hyperlink" Target="https://docs.microsoft.com/en-us/azure/" TargetMode="External"/><Relationship Id="rId7" Type="http://schemas.openxmlformats.org/officeDocument/2006/relationships/hyperlink" Target="https://azure.microsoft.com/en-us/resources/samples/" TargetMode="External"/><Relationship Id="rId2" Type="http://schemas.openxmlformats.org/officeDocument/2006/relationships/notesSlide" Target="../notesSlides/notesSlide10.xml"/><Relationship Id="rId1" Type="http://schemas.openxmlformats.org/officeDocument/2006/relationships/slideLayout" Target="../slideLayouts/slideLayout30.xml"/><Relationship Id="rId6" Type="http://schemas.openxmlformats.org/officeDocument/2006/relationships/hyperlink" Target="https://www.microsoft.com/en-us/cloud-platform/roadmap-recently-available" TargetMode="External"/><Relationship Id="rId5" Type="http://schemas.openxmlformats.org/officeDocument/2006/relationships/hyperlink" Target="https://azure.microsoft.com/en-us/updates/" TargetMode="External"/><Relationship Id="rId10" Type="http://schemas.openxmlformats.org/officeDocument/2006/relationships/hyperlink" Target="https://docs.microsoft.com/en-us/azure/architecture/patterns/" TargetMode="External"/><Relationship Id="rId4" Type="http://schemas.openxmlformats.org/officeDocument/2006/relationships/hyperlink" Target="https://azure.microsoft.com/en-us/blog" TargetMode="External"/><Relationship Id="rId9" Type="http://schemas.openxmlformats.org/officeDocument/2006/relationships/hyperlink" Target="https://blogs.msdn.microsoft.com/azurecat/2017/01/05/hello-world-welcome-to-azurecat-guidanc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14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24758"/>
            <a:ext cx="12192000" cy="954107"/>
          </a:xfrm>
          <a:prstGeom prst="rect">
            <a:avLst/>
          </a:prstGeom>
          <a:noFill/>
        </p:spPr>
        <p:txBody>
          <a:bodyPr wrap="square" rtlCol="0" anchor="ctr">
            <a:spAutoFit/>
          </a:bodyPr>
          <a:lstStyle/>
          <a:p>
            <a:pPr lvl="0" algn="ctr">
              <a:defRPr/>
            </a:pPr>
            <a:r>
              <a:rPr lang="en-US" sz="2800" dirty="0">
                <a:solidFill>
                  <a:prstClr val="black"/>
                </a:solidFill>
              </a:rPr>
              <a:t>Welcome to </a:t>
            </a:r>
          </a:p>
          <a:p>
            <a:pPr lvl="0" algn="ctr">
              <a:defRPr/>
            </a:pPr>
            <a:r>
              <a:rPr lang="en-US" sz="2800" dirty="0">
                <a:solidFill>
                  <a:prstClr val="black"/>
                </a:solidFill>
              </a:rPr>
              <a:t>Azure Bootcamp </a:t>
            </a:r>
            <a:r>
              <a:rPr lang="en-US" sz="2800" dirty="0" err="1">
                <a:solidFill>
                  <a:prstClr val="black"/>
                </a:solidFill>
              </a:rPr>
              <a:t>Asp.Net</a:t>
            </a:r>
            <a:r>
              <a:rPr lang="en-US" sz="2800" dirty="0">
                <a:solidFill>
                  <a:prstClr val="black"/>
                </a:solidFill>
              </a:rPr>
              <a:t> Core &amp; DevOps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sp>
        <p:nvSpPr>
          <p:cNvPr id="6" name="TextBox 5"/>
          <p:cNvSpPr txBox="1"/>
          <p:nvPr/>
        </p:nvSpPr>
        <p:spPr>
          <a:xfrm>
            <a:off x="0" y="5881689"/>
            <a:ext cx="1219200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Quebec</a:t>
            </a:r>
          </a:p>
        </p:txBody>
      </p:sp>
      <p:pic>
        <p:nvPicPr>
          <p:cNvPr id="4" name="Picture 3">
            <a:extLst>
              <a:ext uri="{FF2B5EF4-FFF2-40B4-BE49-F238E27FC236}">
                <a16:creationId xmlns:a16="http://schemas.microsoft.com/office/drawing/2014/main" id="{E29B4621-2677-45FD-9BA6-2AF13805BA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3995" y="850630"/>
            <a:ext cx="6066786" cy="4333420"/>
          </a:xfrm>
          <a:prstGeom prst="rect">
            <a:avLst/>
          </a:prstGeom>
        </p:spPr>
      </p:pic>
    </p:spTree>
    <p:extLst>
      <p:ext uri="{BB962C8B-B14F-4D97-AF65-F5344CB8AC3E}">
        <p14:creationId xmlns:p14="http://schemas.microsoft.com/office/powerpoint/2010/main" val="3451173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small boat in a body of water&#10;&#10;Description generated with very high confidence">
            <a:extLst>
              <a:ext uri="{FF2B5EF4-FFF2-40B4-BE49-F238E27FC236}">
                <a16:creationId xmlns:a16="http://schemas.microsoft.com/office/drawing/2014/main" id="{C4328DE7-E853-4D45-B2D4-4A997ACAB1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1085"/>
            <a:ext cx="12454302" cy="8296173"/>
          </a:xfrm>
          <a:prstGeom prst="rect">
            <a:avLst/>
          </a:prstGeom>
        </p:spPr>
      </p:pic>
    </p:spTree>
    <p:extLst>
      <p:ext uri="{BB962C8B-B14F-4D97-AF65-F5344CB8AC3E}">
        <p14:creationId xmlns:p14="http://schemas.microsoft.com/office/powerpoint/2010/main" val="157279287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hing&#10;&#10;Description generated with high confidence">
            <a:extLst>
              <a:ext uri="{FF2B5EF4-FFF2-40B4-BE49-F238E27FC236}">
                <a16:creationId xmlns:a16="http://schemas.microsoft.com/office/drawing/2014/main" id="{F7F30F1A-F304-4AAB-BE17-FFCBC5E1B1D1}"/>
              </a:ext>
            </a:extLst>
          </p:cNvPr>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rot="5400000">
            <a:off x="-3717141" y="-403063"/>
            <a:ext cx="24384000" cy="17861278"/>
          </a:xfrm>
          <a:prstGeom prst="rect">
            <a:avLst/>
          </a:prstGeom>
        </p:spPr>
      </p:pic>
    </p:spTree>
    <p:extLst>
      <p:ext uri="{BB962C8B-B14F-4D97-AF65-F5344CB8AC3E}">
        <p14:creationId xmlns:p14="http://schemas.microsoft.com/office/powerpoint/2010/main" val="33171787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FBA114-812B-4F53-9F31-06F63928299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7328" y="0"/>
            <a:ext cx="11117344" cy="6862713"/>
          </a:xfrm>
          <a:prstGeom prst="rect">
            <a:avLst/>
          </a:prstGeom>
        </p:spPr>
      </p:pic>
    </p:spTree>
    <p:extLst>
      <p:ext uri="{BB962C8B-B14F-4D97-AF65-F5344CB8AC3E}">
        <p14:creationId xmlns:p14="http://schemas.microsoft.com/office/powerpoint/2010/main" val="73400032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http://portal.azure.com</a:t>
            </a:r>
            <a:br>
              <a:rPr lang="en-US" dirty="0"/>
            </a:br>
            <a:endParaRPr lang="en-US" dirty="0"/>
          </a:p>
        </p:txBody>
      </p:sp>
    </p:spTree>
    <p:extLst>
      <p:ext uri="{BB962C8B-B14F-4D97-AF65-F5344CB8AC3E}">
        <p14:creationId xmlns:p14="http://schemas.microsoft.com/office/powerpoint/2010/main" val="272596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9800" y="1429230"/>
            <a:ext cx="9310688" cy="5220596"/>
          </a:xfrm>
        </p:spPr>
        <p:txBody>
          <a:bodyPr/>
          <a:lstStyle/>
          <a:p>
            <a:pPr marL="571500" indent="-571500">
              <a:buFont typeface="Arial" panose="020B0604020202020204" pitchFamily="34" charset="0"/>
              <a:buChar char="•"/>
            </a:pPr>
            <a:r>
              <a:rPr lang="en-US" dirty="0">
                <a:hlinkClick r:id="rId3"/>
              </a:rPr>
              <a:t>Get started with Azure</a:t>
            </a:r>
            <a:endParaRPr lang="en-US" dirty="0"/>
          </a:p>
          <a:p>
            <a:pPr marL="571500" indent="-571500">
              <a:buFont typeface="Arial" panose="020B0604020202020204" pitchFamily="34" charset="0"/>
              <a:buChar char="•"/>
            </a:pPr>
            <a:r>
              <a:rPr lang="en-US" dirty="0">
                <a:hlinkClick r:id="rId4"/>
              </a:rPr>
              <a:t>Microsoft Azure Blog</a:t>
            </a:r>
            <a:endParaRPr lang="en-US" dirty="0"/>
          </a:p>
          <a:p>
            <a:pPr marL="571500" indent="-571500">
              <a:buFont typeface="Arial" panose="020B0604020202020204" pitchFamily="34" charset="0"/>
              <a:buChar char="•"/>
            </a:pPr>
            <a:r>
              <a:rPr lang="en-US" dirty="0">
                <a:hlinkClick r:id="rId5"/>
              </a:rPr>
              <a:t>Azure Updates</a:t>
            </a:r>
            <a:endParaRPr lang="en-US" dirty="0"/>
          </a:p>
          <a:p>
            <a:pPr marL="571500" indent="-571500">
              <a:buFont typeface="Arial" panose="020B0604020202020204" pitchFamily="34" charset="0"/>
              <a:buChar char="•"/>
            </a:pPr>
            <a:r>
              <a:rPr lang="en-US" dirty="0">
                <a:hlinkClick r:id="rId6"/>
              </a:rPr>
              <a:t>Cloud Platform roadmap</a:t>
            </a:r>
            <a:endParaRPr lang="en-US" dirty="0"/>
          </a:p>
          <a:p>
            <a:pPr marL="571500" indent="-571500">
              <a:buFont typeface="Arial" panose="020B0604020202020204" pitchFamily="34" charset="0"/>
              <a:buChar char="•"/>
            </a:pPr>
            <a:r>
              <a:rPr lang="en-US" dirty="0">
                <a:hlinkClick r:id="rId7"/>
              </a:rPr>
              <a:t>Azure Code Samples</a:t>
            </a:r>
            <a:endParaRPr lang="en-US" dirty="0"/>
          </a:p>
          <a:p>
            <a:pPr marL="571500" indent="-571500">
              <a:buFont typeface="Arial" panose="020B0604020202020204" pitchFamily="34" charset="0"/>
              <a:buChar char="•"/>
            </a:pPr>
            <a:r>
              <a:rPr lang="en-US" dirty="0">
                <a:hlinkClick r:id="rId8"/>
              </a:rPr>
              <a:t>Azure </a:t>
            </a:r>
            <a:r>
              <a:rPr lang="en-US" dirty="0" err="1">
                <a:hlinkClick r:id="rId8"/>
              </a:rPr>
              <a:t>Quickstart</a:t>
            </a:r>
            <a:r>
              <a:rPr lang="en-US" dirty="0">
                <a:hlinkClick r:id="rId8"/>
              </a:rPr>
              <a:t> Templates</a:t>
            </a:r>
            <a:endParaRPr lang="en-US" dirty="0"/>
          </a:p>
          <a:p>
            <a:pPr marL="571500" indent="-571500">
              <a:buFont typeface="Arial" panose="020B0604020202020204" pitchFamily="34" charset="0"/>
              <a:buChar char="•"/>
            </a:pPr>
            <a:r>
              <a:rPr lang="en-US" dirty="0" err="1">
                <a:hlinkClick r:id="rId9"/>
              </a:rPr>
              <a:t>AzureCAT</a:t>
            </a:r>
            <a:r>
              <a:rPr lang="en-US" dirty="0">
                <a:hlinkClick r:id="rId9"/>
              </a:rPr>
              <a:t> Guidance</a:t>
            </a:r>
            <a:endParaRPr lang="en-US" dirty="0"/>
          </a:p>
          <a:p>
            <a:pPr marL="571500" indent="-571500">
              <a:buFont typeface="Arial" panose="020B0604020202020204" pitchFamily="34" charset="0"/>
              <a:buChar char="•"/>
            </a:pPr>
            <a:r>
              <a:rPr lang="en-US" dirty="0">
                <a:hlinkClick r:id="rId10"/>
              </a:rPr>
              <a:t>Cloud Design Patterns</a:t>
            </a: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endParaRPr lang="en-US" dirty="0"/>
          </a:p>
          <a:p>
            <a:endParaRPr lang="en-US" dirty="0"/>
          </a:p>
          <a:p>
            <a:endParaRPr lang="en-US" dirty="0"/>
          </a:p>
          <a:p>
            <a:endParaRPr lang="en-US" dirty="0"/>
          </a:p>
        </p:txBody>
      </p:sp>
      <p:sp>
        <p:nvSpPr>
          <p:cNvPr id="2" name="TextBox 1"/>
          <p:cNvSpPr txBox="1"/>
          <p:nvPr/>
        </p:nvSpPr>
        <p:spPr>
          <a:xfrm>
            <a:off x="589800" y="242596"/>
            <a:ext cx="8684829" cy="1311128"/>
          </a:xfrm>
          <a:prstGeom prst="rect">
            <a:avLst/>
          </a:prstGeom>
          <a:noFill/>
        </p:spPr>
        <p:txBody>
          <a:bodyPr wrap="square" lIns="182880" tIns="146304" rIns="182880" bIns="146304" rtlCol="0">
            <a:spAutoFit/>
          </a:bodyPr>
          <a:lstStyle/>
          <a:p>
            <a:r>
              <a:rPr lang="en-US" sz="6600" dirty="0">
                <a:solidFill>
                  <a:schemeClr val="bg1"/>
                </a:solidFill>
                <a:latin typeface="+mj-lt"/>
              </a:rPr>
              <a:t>References</a:t>
            </a:r>
            <a:r>
              <a:rPr lang="en-US" sz="6600" dirty="0">
                <a:solidFill>
                  <a:schemeClr val="bg1"/>
                </a:solidFill>
              </a:rPr>
              <a:t>:</a:t>
            </a:r>
          </a:p>
        </p:txBody>
      </p:sp>
    </p:spTree>
    <p:extLst>
      <p:ext uri="{BB962C8B-B14F-4D97-AF65-F5344CB8AC3E}">
        <p14:creationId xmlns:p14="http://schemas.microsoft.com/office/powerpoint/2010/main" val="13011982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dirty="0"/>
              <a:t>Welcome</a:t>
            </a:r>
            <a:br>
              <a:rPr lang="en-US" b="1" dirty="0"/>
            </a:b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r>
              <a:rPr lang="fr-CA" sz="2400" dirty="0"/>
              <a:t>9h00-9h30</a:t>
            </a:r>
            <a:r>
              <a:rPr lang="fr-CA" sz="2400" b="1" dirty="0"/>
              <a:t> Intro + Portail Azure</a:t>
            </a:r>
            <a:r>
              <a:rPr lang="fr-CA" sz="2400" dirty="0"/>
              <a:t> </a:t>
            </a:r>
          </a:p>
          <a:p>
            <a:pPr marL="0" indent="0">
              <a:buNone/>
            </a:pPr>
            <a:r>
              <a:rPr lang="fr-CA" sz="2400" dirty="0"/>
              <a:t> </a:t>
            </a:r>
          </a:p>
          <a:p>
            <a:r>
              <a:rPr lang="fr-CA" sz="2400" dirty="0"/>
              <a:t>9h30-10h15</a:t>
            </a:r>
            <a:r>
              <a:rPr lang="fr-CA" sz="2400" b="1" dirty="0"/>
              <a:t> Web Apps</a:t>
            </a:r>
            <a:r>
              <a:rPr lang="fr-CA" sz="2400" dirty="0"/>
              <a:t> </a:t>
            </a:r>
            <a:br>
              <a:rPr lang="fr-CA" sz="2400" dirty="0"/>
            </a:br>
            <a:endParaRPr lang="fr-CA" sz="2400" dirty="0"/>
          </a:p>
          <a:p>
            <a:r>
              <a:rPr lang="fr-CA" sz="2400" dirty="0"/>
              <a:t>10h15-11h00</a:t>
            </a:r>
            <a:r>
              <a:rPr lang="fr-CA" sz="2400" b="1" dirty="0"/>
              <a:t> </a:t>
            </a:r>
            <a:r>
              <a:rPr lang="fr-CA" sz="2400" b="1" dirty="0" err="1"/>
              <a:t>Entity</a:t>
            </a:r>
            <a:r>
              <a:rPr lang="fr-CA" sz="2400" b="1" dirty="0"/>
              <a:t> Framework (EF)</a:t>
            </a:r>
            <a:br>
              <a:rPr lang="fr-CA" sz="2400" dirty="0"/>
            </a:br>
            <a:endParaRPr lang="fr-CA" sz="2400" dirty="0"/>
          </a:p>
          <a:p>
            <a:r>
              <a:rPr lang="fr-CA" sz="2400" dirty="0"/>
              <a:t>11h00-11h15 PAUSE </a:t>
            </a:r>
            <a:br>
              <a:rPr lang="fr-CA" sz="2400" dirty="0"/>
            </a:br>
            <a:endParaRPr lang="fr-CA" sz="2400" dirty="0"/>
          </a:p>
          <a:p>
            <a:r>
              <a:rPr lang="fr-CA" sz="2400" dirty="0"/>
              <a:t>11h15-12h00</a:t>
            </a:r>
            <a:r>
              <a:rPr lang="fr-CA" sz="2400" b="1" dirty="0"/>
              <a:t> Azure </a:t>
            </a:r>
            <a:r>
              <a:rPr lang="fr-CA" sz="2400" b="1" dirty="0" err="1"/>
              <a:t>Database</a:t>
            </a:r>
            <a:endParaRPr lang="fr-CA" sz="2400" b="1" dirty="0"/>
          </a:p>
          <a:p>
            <a:endParaRPr lang="fr-CA" sz="2400" dirty="0"/>
          </a:p>
          <a:p>
            <a:r>
              <a:rPr lang="fr-CA" sz="2400" dirty="0"/>
              <a:t>12h00-12h45 LUNCH</a:t>
            </a:r>
          </a:p>
          <a:p>
            <a:r>
              <a:rPr lang="fr-CA" sz="2400" dirty="0"/>
              <a:t>12h45-13h15</a:t>
            </a:r>
            <a:r>
              <a:rPr lang="fr-CA" sz="2400" b="1" dirty="0"/>
              <a:t> Azure Fonctions </a:t>
            </a:r>
          </a:p>
          <a:p>
            <a:pPr marL="0" indent="0">
              <a:buNone/>
            </a:pPr>
            <a:endParaRPr lang="fr-CA" sz="2400" dirty="0"/>
          </a:p>
          <a:p>
            <a:r>
              <a:rPr lang="fr-CA" sz="2400" dirty="0"/>
              <a:t>13h15-14h15 </a:t>
            </a:r>
            <a:r>
              <a:rPr lang="fr-CA" sz="2400" b="1" dirty="0"/>
              <a:t> Azure Application Insights</a:t>
            </a:r>
            <a:br>
              <a:rPr lang="fr-CA" sz="2400" b="1" dirty="0"/>
            </a:br>
            <a:endParaRPr lang="fr-CA" sz="2400" dirty="0"/>
          </a:p>
          <a:p>
            <a:r>
              <a:rPr lang="fr-CA" sz="2400" dirty="0"/>
              <a:t>14h15-14h30 PAUSE</a:t>
            </a:r>
            <a:br>
              <a:rPr lang="fr-CA" sz="2400" dirty="0"/>
            </a:br>
            <a:endParaRPr lang="fr-CA" sz="2400" dirty="0"/>
          </a:p>
          <a:p>
            <a:r>
              <a:rPr lang="fr-CA" sz="2400" dirty="0"/>
              <a:t>14h30-15h15 Visual Studio Team Services (VSTS)</a:t>
            </a:r>
            <a:br>
              <a:rPr lang="fr-CA" sz="2400" b="1" dirty="0"/>
            </a:br>
            <a:endParaRPr lang="fr-CA" sz="2400" dirty="0"/>
          </a:p>
          <a:p>
            <a:r>
              <a:rPr lang="fr-CA" sz="2400" dirty="0"/>
              <a:t>15h15-16h00</a:t>
            </a:r>
            <a:r>
              <a:rPr lang="fr-CA" sz="2400" b="1" dirty="0"/>
              <a:t> DevOps</a:t>
            </a:r>
            <a:endParaRPr lang="fr-CA" sz="2400" dirty="0">
              <a:effectLs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fade">
                                      <p:cBhvr>
                                        <p:cTn id="27" dur="500"/>
                                        <p:tgtEl>
                                          <p:spTgt spid="6">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Effect transition="in" filter="fade">
                                      <p:cBhvr>
                                        <p:cTn id="31" dur="500"/>
                                        <p:tgtEl>
                                          <p:spTgt spid="6">
                                            <p:txEl>
                                              <p:pRg st="7" end="7"/>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8" end="8"/>
                                            </p:txEl>
                                          </p:spTgt>
                                        </p:tgtEl>
                                        <p:attrNameLst>
                                          <p:attrName>style.visibility</p:attrName>
                                        </p:attrNameLst>
                                      </p:cBhvr>
                                      <p:to>
                                        <p:strVal val="visible"/>
                                      </p:to>
                                    </p:set>
                                    <p:animEffect transition="in" filter="fade">
                                      <p:cBhvr>
                                        <p:cTn id="36" dur="500"/>
                                        <p:tgtEl>
                                          <p:spTgt spid="6">
                                            <p:txEl>
                                              <p:pRg st="8" end="8"/>
                                            </p:txEl>
                                          </p:spTgt>
                                        </p:tgtEl>
                                      </p:cBhvr>
                                    </p:animEffect>
                                  </p:childTnLst>
                                </p:cTn>
                              </p:par>
                            </p:childTnLst>
                          </p:cTn>
                        </p:par>
                        <p:par>
                          <p:cTn id="37" fill="hold">
                            <p:stCondLst>
                              <p:cond delay="500"/>
                            </p:stCondLst>
                            <p:childTnLst>
                              <p:par>
                                <p:cTn id="38" presetID="10" presetClass="entr" presetSubtype="0" fill="hold" grpId="0" nodeType="afterEffect">
                                  <p:stCondLst>
                                    <p:cond delay="0"/>
                                  </p:stCondLst>
                                  <p:childTnLst>
                                    <p:set>
                                      <p:cBhvr>
                                        <p:cTn id="39" dur="1" fill="hold">
                                          <p:stCondLst>
                                            <p:cond delay="0"/>
                                          </p:stCondLst>
                                        </p:cTn>
                                        <p:tgtEl>
                                          <p:spTgt spid="6">
                                            <p:txEl>
                                              <p:pRg st="10" end="10"/>
                                            </p:txEl>
                                          </p:spTgt>
                                        </p:tgtEl>
                                        <p:attrNameLst>
                                          <p:attrName>style.visibility</p:attrName>
                                        </p:attrNameLst>
                                      </p:cBhvr>
                                      <p:to>
                                        <p:strVal val="visible"/>
                                      </p:to>
                                    </p:set>
                                    <p:animEffect transition="in" filter="fade">
                                      <p:cBhvr>
                                        <p:cTn id="40" dur="500"/>
                                        <p:tgtEl>
                                          <p:spTgt spid="6">
                                            <p:txEl>
                                              <p:pRg st="10" end="10"/>
                                            </p:txEl>
                                          </p:spTgt>
                                        </p:tgtEl>
                                      </p:cBhvr>
                                    </p:animEffect>
                                  </p:childTnLst>
                                </p:cTn>
                              </p:par>
                            </p:childTnLst>
                          </p:cTn>
                        </p:par>
                        <p:par>
                          <p:cTn id="41" fill="hold">
                            <p:stCondLst>
                              <p:cond delay="1000"/>
                            </p:stCondLst>
                            <p:childTnLst>
                              <p:par>
                                <p:cTn id="42" presetID="10" presetClass="entr" presetSubtype="0" fill="hold" grpId="0" nodeType="after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childTnLst>
                          </p:cTn>
                        </p:par>
                        <p:par>
                          <p:cTn id="45" fill="hold">
                            <p:stCondLst>
                              <p:cond delay="1500"/>
                            </p:stCondLst>
                            <p:childTnLst>
                              <p:par>
                                <p:cTn id="46" presetID="10" presetClass="entr" presetSubtype="0" fill="hold" grpId="0" nodeType="afterEffect">
                                  <p:stCondLst>
                                    <p:cond delay="0"/>
                                  </p:stCondLst>
                                  <p:childTnLst>
                                    <p:set>
                                      <p:cBhvr>
                                        <p:cTn id="47" dur="1" fill="hold">
                                          <p:stCondLst>
                                            <p:cond delay="0"/>
                                          </p:stCondLst>
                                        </p:cTn>
                                        <p:tgtEl>
                                          <p:spTgt spid="6">
                                            <p:txEl>
                                              <p:pRg st="12" end="12"/>
                                            </p:txEl>
                                          </p:spTgt>
                                        </p:tgtEl>
                                        <p:attrNameLst>
                                          <p:attrName>style.visibility</p:attrName>
                                        </p:attrNameLst>
                                      </p:cBhvr>
                                      <p:to>
                                        <p:strVal val="visible"/>
                                      </p:to>
                                    </p:set>
                                    <p:animEffect transition="in" filter="fade">
                                      <p:cBhvr>
                                        <p:cTn id="48" dur="500"/>
                                        <p:tgtEl>
                                          <p:spTgt spid="6">
                                            <p:txEl>
                                              <p:pRg st="12" end="12"/>
                                            </p:txEl>
                                          </p:spTgt>
                                        </p:tgtEl>
                                      </p:cBhvr>
                                    </p:animEffect>
                                  </p:childTnLst>
                                </p:cTn>
                              </p:par>
                            </p:childTnLst>
                          </p:cTn>
                        </p:par>
                        <p:par>
                          <p:cTn id="49" fill="hold">
                            <p:stCondLst>
                              <p:cond delay="2000"/>
                            </p:stCondLst>
                            <p:childTnLst>
                              <p:par>
                                <p:cTn id="50" presetID="10" presetClass="entr" presetSubtype="0" fill="hold" grpId="0" nodeType="afterEffect">
                                  <p:stCondLst>
                                    <p:cond delay="0"/>
                                  </p:stCondLst>
                                  <p:childTnLst>
                                    <p:set>
                                      <p:cBhvr>
                                        <p:cTn id="51" dur="1" fill="hold">
                                          <p:stCondLst>
                                            <p:cond delay="0"/>
                                          </p:stCondLst>
                                        </p:cTn>
                                        <p:tgtEl>
                                          <p:spTgt spid="6">
                                            <p:txEl>
                                              <p:pRg st="13" end="13"/>
                                            </p:txEl>
                                          </p:spTgt>
                                        </p:tgtEl>
                                        <p:attrNameLst>
                                          <p:attrName>style.visibility</p:attrName>
                                        </p:attrNameLst>
                                      </p:cBhvr>
                                      <p:to>
                                        <p:strVal val="visible"/>
                                      </p:to>
                                    </p:set>
                                    <p:animEffect transition="in" filter="fade">
                                      <p:cBhvr>
                                        <p:cTn id="52"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344245" y="2072471"/>
            <a:ext cx="11672047" cy="2838680"/>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fr-FR" sz="3200" dirty="0"/>
              <a:t>Cette journée sera centrée sur la pratique (20% théorie, 80% pratique).  </a:t>
            </a:r>
          </a:p>
          <a:p>
            <a:endParaRPr lang="fr-FR" sz="3200" dirty="0"/>
          </a:p>
          <a:p>
            <a:r>
              <a:rPr lang="fr-FR" sz="3200" dirty="0"/>
              <a:t>Tout au long de la journée, vous bâtirez une application Web roulant sur Azure et utilisant une multitude de services Azure le tout en "live coding" en suivant les instructions des conférenciers.</a:t>
            </a:r>
            <a:endParaRPr lang="en-CA" sz="3200" b="1" dirty="0"/>
          </a:p>
        </p:txBody>
      </p:sp>
      <p:sp>
        <p:nvSpPr>
          <p:cNvPr id="4" name="Title 4"/>
          <p:cNvSpPr txBox="1">
            <a:spLocks/>
          </p:cNvSpPr>
          <p:nvPr/>
        </p:nvSpPr>
        <p:spPr>
          <a:xfrm>
            <a:off x="344245" y="382364"/>
            <a:ext cx="11034712" cy="1876425"/>
          </a:xfrm>
          <a:prstGeom prst="rect">
            <a:avLst/>
          </a:prstGeom>
        </p:spPr>
        <p:txBody>
          <a:bodyPr>
            <a:normAutofit/>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en-CA" sz="6600" dirty="0">
                <a:solidFill>
                  <a:schemeClr val="bg2"/>
                </a:solidFill>
              </a:rPr>
              <a:t>Goal</a:t>
            </a:r>
          </a:p>
        </p:txBody>
      </p:sp>
    </p:spTree>
    <p:extLst>
      <p:ext uri="{BB962C8B-B14F-4D97-AF65-F5344CB8AC3E}">
        <p14:creationId xmlns:p14="http://schemas.microsoft.com/office/powerpoint/2010/main" val="376617409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0"/>
            <a:ext cx="10722224" cy="2838680"/>
          </a:xfrm>
        </p:spPr>
        <p:txBody>
          <a:bodyPr/>
          <a:lstStyle/>
          <a:p>
            <a:r>
              <a:rPr lang="en-US" b="1" dirty="0"/>
              <a:t>Step 0</a:t>
            </a:r>
            <a:br>
              <a:rPr lang="en-US" b="1" dirty="0"/>
            </a:br>
            <a:r>
              <a:rPr lang="fr-CA" b="1" dirty="0"/>
              <a:t>Intro + Portail Azure</a:t>
            </a:r>
            <a:endParaRPr lang="en-US" b="1" dirty="0"/>
          </a:p>
        </p:txBody>
      </p:sp>
    </p:spTree>
    <p:extLst>
      <p:ext uri="{BB962C8B-B14F-4D97-AF65-F5344CB8AC3E}">
        <p14:creationId xmlns:p14="http://schemas.microsoft.com/office/powerpoint/2010/main" val="347525773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dirty="0"/>
              <a:t>Getting to know Azure and the Portal</a:t>
            </a:r>
          </a:p>
        </p:txBody>
      </p:sp>
    </p:spTree>
    <p:extLst>
      <p:ext uri="{BB962C8B-B14F-4D97-AF65-F5344CB8AC3E}">
        <p14:creationId xmlns:p14="http://schemas.microsoft.com/office/powerpoint/2010/main" val="236206204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picture containing ground, outdoor, car, building&#10;&#10;Description generated with very high confidence">
            <a:extLst>
              <a:ext uri="{FF2B5EF4-FFF2-40B4-BE49-F238E27FC236}">
                <a16:creationId xmlns:a16="http://schemas.microsoft.com/office/drawing/2014/main" id="{71C5A808-6602-4F8D-8F35-85AC02706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09599"/>
            <a:ext cx="12330259" cy="8168796"/>
          </a:xfrm>
          <a:prstGeom prst="rect">
            <a:avLst/>
          </a:prstGeom>
        </p:spPr>
      </p:pic>
    </p:spTree>
    <p:extLst>
      <p:ext uri="{BB962C8B-B14F-4D97-AF65-F5344CB8AC3E}">
        <p14:creationId xmlns:p14="http://schemas.microsoft.com/office/powerpoint/2010/main" val="254363437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rgbClr val="0072C6"/>
        </a:solidFill>
        <a:effectLst/>
      </p:bgPr>
    </p:bg>
    <p:spTree>
      <p:nvGrpSpPr>
        <p:cNvPr id="1" name=""/>
        <p:cNvGrpSpPr/>
        <p:nvPr/>
      </p:nvGrpSpPr>
      <p:grpSpPr>
        <a:xfrm>
          <a:off x="0" y="0"/>
          <a:ext cx="0" cy="0"/>
          <a:chOff x="0" y="0"/>
          <a:chExt cx="0" cy="0"/>
        </a:xfrm>
      </p:grpSpPr>
      <p:pic>
        <p:nvPicPr>
          <p:cNvPr id="37" name="Picture 36"/>
          <p:cNvPicPr>
            <a:picLocks noChangeAspect="1"/>
          </p:cNvPicPr>
          <p:nvPr/>
        </p:nvPicPr>
        <p:blipFill rotWithShape="1">
          <a:blip r:embed="rId3" cstate="screen">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l="-2056" t="-3665" r="-2056" b="-1"/>
          <a:stretch/>
        </p:blipFill>
        <p:spPr>
          <a:xfrm>
            <a:off x="1125415" y="422031"/>
            <a:ext cx="10780074" cy="6288927"/>
          </a:xfrm>
          <a:prstGeom prst="rect">
            <a:avLst/>
          </a:prstGeom>
          <a:noFill/>
          <a:ln>
            <a:noFill/>
          </a:ln>
        </p:spPr>
      </p:pic>
      <p:grpSp>
        <p:nvGrpSpPr>
          <p:cNvPr id="2" name="Group 1"/>
          <p:cNvGrpSpPr/>
          <p:nvPr/>
        </p:nvGrpSpPr>
        <p:grpSpPr>
          <a:xfrm>
            <a:off x="85578" y="2150441"/>
            <a:ext cx="3656231" cy="2946375"/>
            <a:chOff x="85578" y="2491391"/>
            <a:chExt cx="3656231" cy="2946375"/>
          </a:xfrm>
        </p:grpSpPr>
        <p:grpSp>
          <p:nvGrpSpPr>
            <p:cNvPr id="38" name="Group 37"/>
            <p:cNvGrpSpPr/>
            <p:nvPr/>
          </p:nvGrpSpPr>
          <p:grpSpPr>
            <a:xfrm>
              <a:off x="85578" y="2491391"/>
              <a:ext cx="3656231" cy="2615150"/>
              <a:chOff x="-2087057" y="2798704"/>
              <a:chExt cx="4560581" cy="2721080"/>
            </a:xfrm>
          </p:grpSpPr>
          <p:sp>
            <p:nvSpPr>
              <p:cNvPr id="39" name="TextBox 38"/>
              <p:cNvSpPr txBox="1"/>
              <p:nvPr/>
            </p:nvSpPr>
            <p:spPr>
              <a:xfrm>
                <a:off x="-2087057" y="2798704"/>
                <a:ext cx="2848439" cy="2575587"/>
              </a:xfrm>
              <a:prstGeom prst="rect">
                <a:avLst/>
              </a:prstGeom>
              <a:noFill/>
            </p:spPr>
            <p:txBody>
              <a:bodyPr wrap="non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13900" b="0" i="0" u="none" strike="noStrike" kern="1200" cap="none" spc="-404" normalizeH="0" baseline="0" noProof="0" dirty="0">
                    <a:ln>
                      <a:noFill/>
                    </a:ln>
                    <a:solidFill>
                      <a:srgbClr val="FFFFFF"/>
                    </a:solidFill>
                    <a:effectLst/>
                    <a:uLnTx/>
                    <a:uFillTx/>
                    <a:latin typeface="Segoe UI Light"/>
                    <a:ea typeface="+mn-ea"/>
                    <a:cs typeface="Segoe UI Semibold" panose="020B0702040204020203" pitchFamily="34" charset="0"/>
                  </a:rPr>
                  <a:t>38</a:t>
                </a:r>
              </a:p>
            </p:txBody>
          </p:sp>
          <p:sp>
            <p:nvSpPr>
              <p:cNvPr id="40" name="TextBox 39"/>
              <p:cNvSpPr txBox="1"/>
              <p:nvPr/>
            </p:nvSpPr>
            <p:spPr>
              <a:xfrm>
                <a:off x="-2006254" y="4543813"/>
                <a:ext cx="4479778" cy="975971"/>
              </a:xfrm>
              <a:prstGeom prst="rect">
                <a:avLst/>
              </a:prstGeom>
              <a:noFill/>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light" panose="020B0402040204020203" pitchFamily="34" charset="0"/>
                  </a:rPr>
                  <a:t>Azure </a:t>
                </a:r>
                <a:r>
                  <a:rPr kumimoji="0" lang="en-US" sz="2800" i="0" strike="noStrike" kern="1200" cap="none" spc="0" normalizeH="0" baseline="0" noProof="0" dirty="0">
                    <a:ln>
                      <a:noFill/>
                    </a:ln>
                    <a:solidFill>
                      <a:schemeClr val="bg1"/>
                    </a:solidFill>
                    <a:effectLst/>
                    <a:uLnTx/>
                    <a:uFillTx/>
                    <a:latin typeface="Segoe UI"/>
                    <a:ea typeface="MS PGothic" panose="020B0600070205080204" pitchFamily="34" charset="-128"/>
                    <a:cs typeface="Segoe UI Semilight" panose="020B0402040204020203" pitchFamily="34" charset="0"/>
                  </a:rPr>
                  <a:t>regions</a:t>
                </a:r>
              </a:p>
            </p:txBody>
          </p:sp>
        </p:grpSp>
        <p:sp>
          <p:nvSpPr>
            <p:cNvPr id="41" name="TextBox 40"/>
            <p:cNvSpPr txBox="1"/>
            <p:nvPr/>
          </p:nvSpPr>
          <p:spPr>
            <a:xfrm>
              <a:off x="171498" y="4610588"/>
              <a:ext cx="3228901" cy="827178"/>
            </a:xfrm>
            <a:prstGeom prst="rect">
              <a:avLst/>
            </a:prstGeom>
            <a:noFill/>
            <a:ln>
              <a:noFill/>
            </a:ln>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100000"/>
                </a:lnSpc>
                <a:spcBef>
                  <a:spcPts val="0"/>
                </a:spcBef>
                <a:spcAft>
                  <a:spcPts val="576"/>
                </a:spcAft>
                <a:buClrTx/>
                <a:buSzTx/>
                <a:buFontTx/>
                <a:buNone/>
                <a:tabLst/>
                <a:defRPr/>
              </a:pPr>
              <a:endParaRPr kumimoji="0" lang="en-US" sz="1800" b="1"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bold" panose="020B0702040204020203" pitchFamily="34" charset="0"/>
              </a:endParaRPr>
            </a:p>
          </p:txBody>
        </p:sp>
      </p:grpSp>
      <p:sp>
        <p:nvSpPr>
          <p:cNvPr id="42" name="Oval 41"/>
          <p:cNvSpPr/>
          <p:nvPr/>
        </p:nvSpPr>
        <p:spPr bwMode="auto">
          <a:xfrm>
            <a:off x="9198101" y="438412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3" name="Oval 42"/>
          <p:cNvSpPr/>
          <p:nvPr/>
        </p:nvSpPr>
        <p:spPr bwMode="auto">
          <a:xfrm>
            <a:off x="9481882" y="302716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4" name="Oval 43"/>
          <p:cNvSpPr/>
          <p:nvPr/>
        </p:nvSpPr>
        <p:spPr bwMode="auto">
          <a:xfrm>
            <a:off x="9550866" y="250250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5" name="Oval 44"/>
          <p:cNvSpPr/>
          <p:nvPr/>
        </p:nvSpPr>
        <p:spPr bwMode="auto">
          <a:xfrm>
            <a:off x="8442020" y="33664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6" name="Oval 45"/>
          <p:cNvSpPr/>
          <p:nvPr/>
        </p:nvSpPr>
        <p:spPr bwMode="auto">
          <a:xfrm>
            <a:off x="8738849" y="352310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7" name="Oval 46"/>
          <p:cNvSpPr/>
          <p:nvPr/>
        </p:nvSpPr>
        <p:spPr bwMode="auto">
          <a:xfrm>
            <a:off x="6402778" y="232546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8" name="Oval 47"/>
          <p:cNvSpPr/>
          <p:nvPr/>
        </p:nvSpPr>
        <p:spPr bwMode="auto">
          <a:xfrm>
            <a:off x="5983535" y="228463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9" name="Oval 48"/>
          <p:cNvSpPr/>
          <p:nvPr/>
        </p:nvSpPr>
        <p:spPr bwMode="auto">
          <a:xfrm>
            <a:off x="4966038" y="479398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0" name="Oval 49"/>
          <p:cNvSpPr/>
          <p:nvPr/>
        </p:nvSpPr>
        <p:spPr bwMode="auto">
          <a:xfrm>
            <a:off x="3556573" y="27620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1" name="Oval 50"/>
          <p:cNvSpPr/>
          <p:nvPr/>
        </p:nvSpPr>
        <p:spPr bwMode="auto">
          <a:xfrm>
            <a:off x="3334463" y="279210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2" name="Oval 51"/>
          <p:cNvSpPr/>
          <p:nvPr/>
        </p:nvSpPr>
        <p:spPr bwMode="auto">
          <a:xfrm>
            <a:off x="3425239" y="24607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3" name="Oval 52"/>
          <p:cNvSpPr/>
          <p:nvPr/>
        </p:nvSpPr>
        <p:spPr bwMode="auto">
          <a:xfrm>
            <a:off x="3101679" y="238416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4" name="Oval 53"/>
          <p:cNvSpPr/>
          <p:nvPr/>
        </p:nvSpPr>
        <p:spPr bwMode="auto">
          <a:xfrm>
            <a:off x="3876636" y="243304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5" name="Oval 54"/>
          <p:cNvSpPr/>
          <p:nvPr/>
        </p:nvSpPr>
        <p:spPr bwMode="auto">
          <a:xfrm>
            <a:off x="3097987" y="306631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6" name="Oval 55"/>
          <p:cNvSpPr/>
          <p:nvPr/>
        </p:nvSpPr>
        <p:spPr bwMode="auto">
          <a:xfrm>
            <a:off x="2518650" y="278173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7" name="Oval 56"/>
          <p:cNvSpPr/>
          <p:nvPr/>
        </p:nvSpPr>
        <p:spPr bwMode="auto">
          <a:xfrm>
            <a:off x="10351310" y="258145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8" name="Oval 57"/>
          <p:cNvSpPr/>
          <p:nvPr/>
        </p:nvSpPr>
        <p:spPr bwMode="auto">
          <a:xfrm>
            <a:off x="10103652" y="295531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9" name="Oval 58"/>
          <p:cNvSpPr/>
          <p:nvPr/>
        </p:nvSpPr>
        <p:spPr bwMode="auto">
          <a:xfrm>
            <a:off x="10537110" y="53461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0" name="Oval 59"/>
          <p:cNvSpPr/>
          <p:nvPr/>
        </p:nvSpPr>
        <p:spPr bwMode="auto">
          <a:xfrm>
            <a:off x="10280861" y="56237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1" name="Oval 60"/>
          <p:cNvSpPr/>
          <p:nvPr/>
        </p:nvSpPr>
        <p:spPr bwMode="auto">
          <a:xfrm>
            <a:off x="9333468" y="33435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2" name="Oval 61"/>
          <p:cNvSpPr/>
          <p:nvPr/>
        </p:nvSpPr>
        <p:spPr bwMode="auto">
          <a:xfrm>
            <a:off x="3074947" y="268767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Oval 62"/>
          <p:cNvSpPr/>
          <p:nvPr/>
        </p:nvSpPr>
        <p:spPr bwMode="auto">
          <a:xfrm>
            <a:off x="8528931" y="385474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4" name="Oval 63"/>
          <p:cNvSpPr/>
          <p:nvPr/>
        </p:nvSpPr>
        <p:spPr bwMode="auto">
          <a:xfrm>
            <a:off x="3645347" y="28938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5" name="Oval 64"/>
          <p:cNvSpPr/>
          <p:nvPr/>
        </p:nvSpPr>
        <p:spPr bwMode="auto">
          <a:xfrm>
            <a:off x="3741195" y="271776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6" name="Oval 65"/>
          <p:cNvSpPr/>
          <p:nvPr/>
        </p:nvSpPr>
        <p:spPr bwMode="auto">
          <a:xfrm>
            <a:off x="5918098" y="202599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7" name="Oval 66"/>
          <p:cNvSpPr/>
          <p:nvPr/>
        </p:nvSpPr>
        <p:spPr bwMode="auto">
          <a:xfrm>
            <a:off x="6361333" y="212396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8" name="Oval 67"/>
          <p:cNvSpPr/>
          <p:nvPr/>
        </p:nvSpPr>
        <p:spPr bwMode="auto">
          <a:xfrm>
            <a:off x="6193157" y="244713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9" name="Oval 68"/>
          <p:cNvSpPr/>
          <p:nvPr/>
        </p:nvSpPr>
        <p:spPr bwMode="auto">
          <a:xfrm>
            <a:off x="6193157" y="204240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71" name="Group 70"/>
          <p:cNvGrpSpPr/>
          <p:nvPr/>
        </p:nvGrpSpPr>
        <p:grpSpPr>
          <a:xfrm>
            <a:off x="264001" y="5317810"/>
            <a:ext cx="10548168" cy="1272407"/>
            <a:chOff x="269294" y="5852140"/>
            <a:chExt cx="10759681" cy="1312083"/>
          </a:xfrm>
          <a:solidFill>
            <a:srgbClr val="008272"/>
          </a:solidFill>
        </p:grpSpPr>
        <p:sp>
          <p:nvSpPr>
            <p:cNvPr id="74" name="TextBox 73"/>
            <p:cNvSpPr txBox="1"/>
            <p:nvPr/>
          </p:nvSpPr>
          <p:spPr>
            <a:xfrm>
              <a:off x="269294" y="5852140"/>
              <a:ext cx="4720397" cy="1303177"/>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RECENTLY LAUNCHED: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US Regions: West US 2 and West Central</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Germany – Launched in Sep 2016</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United Kingdom – Launched in Sep 2016 </a:t>
              </a:r>
            </a:p>
          </p:txBody>
        </p:sp>
        <p:sp>
          <p:nvSpPr>
            <p:cNvPr id="75" name="TextBox 74"/>
            <p:cNvSpPr txBox="1"/>
            <p:nvPr/>
          </p:nvSpPr>
          <p:spPr>
            <a:xfrm>
              <a:off x="5565780" y="5861047"/>
              <a:ext cx="5463195" cy="1303176"/>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NEWLY ANNOUNCED: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France: France Central and France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Korea: Korea Central and Korea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DoD East and Central</a:t>
              </a:r>
            </a:p>
          </p:txBody>
        </p:sp>
      </p:grpSp>
      <p:sp>
        <p:nvSpPr>
          <p:cNvPr id="73" name="Title 1"/>
          <p:cNvSpPr txBox="1">
            <a:spLocks/>
          </p:cNvSpPr>
          <p:nvPr/>
        </p:nvSpPr>
        <p:spPr>
          <a:xfrm>
            <a:off x="269241" y="254778"/>
            <a:ext cx="11655840" cy="790215"/>
          </a:xfrm>
          <a:prstGeom prst="rect">
            <a:avLst/>
          </a:prstGeom>
        </p:spPr>
        <p:txBody>
          <a:bodyPr vert="horz" wrap="square" lIns="143428" tIns="89642" rIns="143428" bIns="89642"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Achieve global scale, in local regions</a:t>
            </a:r>
          </a:p>
        </p:txBody>
      </p:sp>
      <p:sp>
        <p:nvSpPr>
          <p:cNvPr id="76" name="Rectangle 75"/>
          <p:cNvSpPr/>
          <p:nvPr/>
        </p:nvSpPr>
        <p:spPr>
          <a:xfrm>
            <a:off x="10261600" y="940490"/>
            <a:ext cx="1122508" cy="497407"/>
          </a:xfrm>
          <a:prstGeom prst="rect">
            <a:avLst/>
          </a:prstGeom>
        </p:spPr>
        <p:txBody>
          <a:bodyPr wrap="square" lIns="179285" tIns="143428" rIns="179285" bIns="143428">
            <a:spAutoFit/>
          </a:bodyPr>
          <a:lstStyle/>
          <a:p>
            <a:pPr marL="0" marR="0" lvl="0" indent="0" algn="ctr" defTabSz="914139" rtl="0" eaLnBrk="1" fontAlgn="auto" latinLnBrk="0" hangingPunct="1">
              <a:lnSpc>
                <a:spcPct val="90000"/>
              </a:lnSpc>
              <a:spcBef>
                <a:spcPts val="0"/>
              </a:spcBef>
              <a:spcAft>
                <a:spcPts val="0"/>
              </a:spcAft>
              <a:buClrTx/>
              <a:buSzTx/>
              <a:buFontTx/>
              <a:buNone/>
              <a:tabLst/>
              <a:defRPr/>
            </a:pPr>
            <a:r>
              <a:rPr kumimoji="0" lang="en-US" sz="1400" b="1" i="0" u="none" strike="noStrike" kern="0" cap="none" spc="0" normalizeH="0" baseline="0" noProof="0" dirty="0">
                <a:ln w="3175">
                  <a:noFill/>
                </a:ln>
                <a:solidFill>
                  <a:srgbClr val="FFFFFF"/>
                </a:solidFill>
                <a:effectLst/>
                <a:uLnTx/>
                <a:uFillTx/>
                <a:latin typeface="Segoe UI"/>
                <a:ea typeface="+mn-ea"/>
                <a:cs typeface="Segoe UI" pitchFamily="34" charset="0"/>
              </a:rPr>
              <a:t>Trust</a:t>
            </a:r>
          </a:p>
        </p:txBody>
      </p:sp>
      <p:sp>
        <p:nvSpPr>
          <p:cNvPr id="77" name="Freeform 13"/>
          <p:cNvSpPr>
            <a:spLocks noChangeAspect="1" noEditPoints="1"/>
          </p:cNvSpPr>
          <p:nvPr/>
        </p:nvSpPr>
        <p:spPr bwMode="auto">
          <a:xfrm>
            <a:off x="10543454" y="330929"/>
            <a:ext cx="589503" cy="634271"/>
          </a:xfrm>
          <a:custGeom>
            <a:avLst/>
            <a:gdLst>
              <a:gd name="T0" fmla="*/ 49 w 97"/>
              <a:gd name="T1" fmla="*/ 105 h 105"/>
              <a:gd name="T2" fmla="*/ 47 w 97"/>
              <a:gd name="T3" fmla="*/ 104 h 105"/>
              <a:gd name="T4" fmla="*/ 0 w 97"/>
              <a:gd name="T5" fmla="*/ 44 h 105"/>
              <a:gd name="T6" fmla="*/ 0 w 97"/>
              <a:gd name="T7" fmla="*/ 0 h 105"/>
              <a:gd name="T8" fmla="*/ 6 w 97"/>
              <a:gd name="T9" fmla="*/ 4 h 105"/>
              <a:gd name="T10" fmla="*/ 26 w 97"/>
              <a:gd name="T11" fmla="*/ 10 h 105"/>
              <a:gd name="T12" fmla="*/ 47 w 97"/>
              <a:gd name="T13" fmla="*/ 4 h 105"/>
              <a:gd name="T14" fmla="*/ 49 w 97"/>
              <a:gd name="T15" fmla="*/ 3 h 105"/>
              <a:gd name="T16" fmla="*/ 51 w 97"/>
              <a:gd name="T17" fmla="*/ 4 h 105"/>
              <a:gd name="T18" fmla="*/ 72 w 97"/>
              <a:gd name="T19" fmla="*/ 10 h 105"/>
              <a:gd name="T20" fmla="*/ 91 w 97"/>
              <a:gd name="T21" fmla="*/ 4 h 105"/>
              <a:gd name="T22" fmla="*/ 97 w 97"/>
              <a:gd name="T23" fmla="*/ 0 h 105"/>
              <a:gd name="T24" fmla="*/ 97 w 97"/>
              <a:gd name="T25" fmla="*/ 44 h 105"/>
              <a:gd name="T26" fmla="*/ 50 w 97"/>
              <a:gd name="T27" fmla="*/ 104 h 105"/>
              <a:gd name="T28" fmla="*/ 49 w 97"/>
              <a:gd name="T29" fmla="*/ 105 h 105"/>
              <a:gd name="T30" fmla="*/ 8 w 97"/>
              <a:gd name="T31" fmla="*/ 14 h 105"/>
              <a:gd name="T32" fmla="*/ 8 w 97"/>
              <a:gd name="T33" fmla="*/ 44 h 105"/>
              <a:gd name="T34" fmla="*/ 49 w 97"/>
              <a:gd name="T35" fmla="*/ 96 h 105"/>
              <a:gd name="T36" fmla="*/ 89 w 97"/>
              <a:gd name="T37" fmla="*/ 44 h 105"/>
              <a:gd name="T38" fmla="*/ 89 w 97"/>
              <a:gd name="T39" fmla="*/ 14 h 105"/>
              <a:gd name="T40" fmla="*/ 72 w 97"/>
              <a:gd name="T41" fmla="*/ 18 h 105"/>
              <a:gd name="T42" fmla="*/ 49 w 97"/>
              <a:gd name="T43" fmla="*/ 12 h 105"/>
              <a:gd name="T44" fmla="*/ 26 w 97"/>
              <a:gd name="T45" fmla="*/ 18 h 105"/>
              <a:gd name="T46" fmla="*/ 8 w 97"/>
              <a:gd name="T47" fmla="*/ 1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05">
                <a:moveTo>
                  <a:pt x="49" y="105"/>
                </a:moveTo>
                <a:cubicBezTo>
                  <a:pt x="47" y="104"/>
                  <a:pt x="47" y="104"/>
                  <a:pt x="47" y="104"/>
                </a:cubicBezTo>
                <a:cubicBezTo>
                  <a:pt x="45" y="103"/>
                  <a:pt x="0" y="85"/>
                  <a:pt x="0" y="44"/>
                </a:cubicBezTo>
                <a:cubicBezTo>
                  <a:pt x="0" y="0"/>
                  <a:pt x="0" y="0"/>
                  <a:pt x="0" y="0"/>
                </a:cubicBezTo>
                <a:cubicBezTo>
                  <a:pt x="6" y="4"/>
                  <a:pt x="6" y="4"/>
                  <a:pt x="6" y="4"/>
                </a:cubicBezTo>
                <a:cubicBezTo>
                  <a:pt x="6" y="4"/>
                  <a:pt x="16" y="10"/>
                  <a:pt x="26" y="10"/>
                </a:cubicBezTo>
                <a:cubicBezTo>
                  <a:pt x="36" y="10"/>
                  <a:pt x="47" y="4"/>
                  <a:pt x="47" y="4"/>
                </a:cubicBezTo>
                <a:cubicBezTo>
                  <a:pt x="49" y="3"/>
                  <a:pt x="49" y="3"/>
                  <a:pt x="49" y="3"/>
                </a:cubicBezTo>
                <a:cubicBezTo>
                  <a:pt x="51" y="4"/>
                  <a:pt x="51" y="4"/>
                  <a:pt x="51" y="4"/>
                </a:cubicBezTo>
                <a:cubicBezTo>
                  <a:pt x="51" y="4"/>
                  <a:pt x="61" y="10"/>
                  <a:pt x="72" y="10"/>
                </a:cubicBezTo>
                <a:cubicBezTo>
                  <a:pt x="82" y="10"/>
                  <a:pt x="91" y="4"/>
                  <a:pt x="91" y="4"/>
                </a:cubicBezTo>
                <a:cubicBezTo>
                  <a:pt x="97" y="0"/>
                  <a:pt x="97" y="0"/>
                  <a:pt x="97" y="0"/>
                </a:cubicBezTo>
                <a:cubicBezTo>
                  <a:pt x="97" y="44"/>
                  <a:pt x="97" y="44"/>
                  <a:pt x="97" y="44"/>
                </a:cubicBezTo>
                <a:cubicBezTo>
                  <a:pt x="97" y="85"/>
                  <a:pt x="52" y="103"/>
                  <a:pt x="50" y="104"/>
                </a:cubicBezTo>
                <a:lnTo>
                  <a:pt x="49" y="105"/>
                </a:lnTo>
                <a:close/>
                <a:moveTo>
                  <a:pt x="8" y="14"/>
                </a:moveTo>
                <a:cubicBezTo>
                  <a:pt x="8" y="44"/>
                  <a:pt x="8" y="44"/>
                  <a:pt x="8" y="44"/>
                </a:cubicBezTo>
                <a:cubicBezTo>
                  <a:pt x="8" y="76"/>
                  <a:pt x="41" y="93"/>
                  <a:pt x="49" y="96"/>
                </a:cubicBezTo>
                <a:cubicBezTo>
                  <a:pt x="56" y="93"/>
                  <a:pt x="89" y="76"/>
                  <a:pt x="89" y="44"/>
                </a:cubicBezTo>
                <a:cubicBezTo>
                  <a:pt x="89" y="14"/>
                  <a:pt x="89" y="14"/>
                  <a:pt x="89" y="14"/>
                </a:cubicBezTo>
                <a:cubicBezTo>
                  <a:pt x="85" y="16"/>
                  <a:pt x="79" y="18"/>
                  <a:pt x="72" y="18"/>
                </a:cubicBezTo>
                <a:cubicBezTo>
                  <a:pt x="61" y="18"/>
                  <a:pt x="53" y="14"/>
                  <a:pt x="49" y="12"/>
                </a:cubicBezTo>
                <a:cubicBezTo>
                  <a:pt x="45" y="14"/>
                  <a:pt x="35" y="18"/>
                  <a:pt x="26" y="18"/>
                </a:cubicBezTo>
                <a:cubicBezTo>
                  <a:pt x="19" y="18"/>
                  <a:pt x="13" y="15"/>
                  <a:pt x="8" y="14"/>
                </a:cubicBezTo>
                <a:close/>
              </a:path>
            </a:pathLst>
          </a:custGeom>
          <a:solidFill>
            <a:schemeClr val="bg1"/>
          </a:solidFill>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505050"/>
              </a:solidFill>
              <a:effectLst/>
              <a:uLnTx/>
              <a:uFillTx/>
              <a:latin typeface="Segoe UI Semilight"/>
              <a:ea typeface="+mn-ea"/>
              <a:cs typeface="+mn-cs"/>
            </a:endParaRPr>
          </a:p>
        </p:txBody>
      </p:sp>
    </p:spTree>
    <p:extLst>
      <p:ext uri="{BB962C8B-B14F-4D97-AF65-F5344CB8AC3E}">
        <p14:creationId xmlns:p14="http://schemas.microsoft.com/office/powerpoint/2010/main" val="34529621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2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grpId="0" nodeType="withEffect">
                                  <p:stCondLst>
                                    <p:cond delay="4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500"/>
                                        <p:tgtEl>
                                          <p:spTgt spid="44"/>
                                        </p:tgtEl>
                                      </p:cBhvr>
                                    </p:animEffect>
                                  </p:childTnLst>
                                </p:cTn>
                              </p:par>
                              <p:par>
                                <p:cTn id="14" presetID="10" presetClass="entr" presetSubtype="0" fill="hold" grpId="0" nodeType="withEffect">
                                  <p:stCondLst>
                                    <p:cond delay="6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grpId="0" nodeType="withEffect">
                                  <p:stCondLst>
                                    <p:cond delay="8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par>
                                <p:cTn id="23" presetID="10" presetClass="entr" presetSubtype="0" fill="hold" grpId="0" nodeType="withEffect">
                                  <p:stCondLst>
                                    <p:cond delay="12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par>
                                <p:cTn id="26" presetID="10" presetClass="entr" presetSubtype="0" fill="hold" grpId="0" nodeType="withEffect">
                                  <p:stCondLst>
                                    <p:cond delay="140"/>
                                  </p:stCondLst>
                                  <p:childTnLst>
                                    <p:set>
                                      <p:cBhvr>
                                        <p:cTn id="27" dur="1" fill="hold">
                                          <p:stCondLst>
                                            <p:cond delay="0"/>
                                          </p:stCondLst>
                                        </p:cTn>
                                        <p:tgtEl>
                                          <p:spTgt spid="49"/>
                                        </p:tgtEl>
                                        <p:attrNameLst>
                                          <p:attrName>style.visibility</p:attrName>
                                        </p:attrNameLst>
                                      </p:cBhvr>
                                      <p:to>
                                        <p:strVal val="visible"/>
                                      </p:to>
                                    </p:set>
                                    <p:animEffect transition="in" filter="fade">
                                      <p:cBhvr>
                                        <p:cTn id="28" dur="500"/>
                                        <p:tgtEl>
                                          <p:spTgt spid="49"/>
                                        </p:tgtEl>
                                      </p:cBhvr>
                                    </p:animEffect>
                                  </p:childTnLst>
                                </p:cTn>
                              </p:par>
                              <p:par>
                                <p:cTn id="29" presetID="10" presetClass="entr" presetSubtype="0" fill="hold" grpId="0" nodeType="withEffect">
                                  <p:stCondLst>
                                    <p:cond delay="16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grpId="0" nodeType="withEffect">
                                  <p:stCondLst>
                                    <p:cond delay="18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52"/>
                                        </p:tgtEl>
                                        <p:attrNameLst>
                                          <p:attrName>style.visibility</p:attrName>
                                        </p:attrNameLst>
                                      </p:cBhvr>
                                      <p:to>
                                        <p:strVal val="visible"/>
                                      </p:to>
                                    </p:set>
                                    <p:animEffect transition="in" filter="fade">
                                      <p:cBhvr>
                                        <p:cTn id="37" dur="500"/>
                                        <p:tgtEl>
                                          <p:spTgt spid="52"/>
                                        </p:tgtEl>
                                      </p:cBhvr>
                                    </p:animEffect>
                                  </p:childTnLst>
                                </p:cTn>
                              </p:par>
                              <p:par>
                                <p:cTn id="38" presetID="10" presetClass="entr" presetSubtype="0" fill="hold" grpId="0" nodeType="withEffect">
                                  <p:stCondLst>
                                    <p:cond delay="220"/>
                                  </p:stCondLst>
                                  <p:childTnLst>
                                    <p:set>
                                      <p:cBhvr>
                                        <p:cTn id="39" dur="1" fill="hold">
                                          <p:stCondLst>
                                            <p:cond delay="0"/>
                                          </p:stCondLst>
                                        </p:cTn>
                                        <p:tgtEl>
                                          <p:spTgt spid="53"/>
                                        </p:tgtEl>
                                        <p:attrNameLst>
                                          <p:attrName>style.visibility</p:attrName>
                                        </p:attrNameLst>
                                      </p:cBhvr>
                                      <p:to>
                                        <p:strVal val="visible"/>
                                      </p:to>
                                    </p:set>
                                    <p:animEffect transition="in" filter="fade">
                                      <p:cBhvr>
                                        <p:cTn id="40" dur="500"/>
                                        <p:tgtEl>
                                          <p:spTgt spid="53"/>
                                        </p:tgtEl>
                                      </p:cBhvr>
                                    </p:animEffect>
                                  </p:childTnLst>
                                </p:cTn>
                              </p:par>
                              <p:par>
                                <p:cTn id="41" presetID="10" presetClass="entr" presetSubtype="0" fill="hold" grpId="0" nodeType="withEffect">
                                  <p:stCondLst>
                                    <p:cond delay="24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par>
                                <p:cTn id="44" presetID="10" presetClass="entr" presetSubtype="0" fill="hold" grpId="0" nodeType="withEffect">
                                  <p:stCondLst>
                                    <p:cond delay="26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500"/>
                                        <p:tgtEl>
                                          <p:spTgt spid="55"/>
                                        </p:tgtEl>
                                      </p:cBhvr>
                                    </p:animEffect>
                                  </p:childTnLst>
                                </p:cTn>
                              </p:par>
                              <p:par>
                                <p:cTn id="47" presetID="10" presetClass="entr" presetSubtype="0" fill="hold" grpId="0" nodeType="withEffect">
                                  <p:stCondLst>
                                    <p:cond delay="28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10" presetClass="entr" presetSubtype="0" fill="hold" grpId="0" nodeType="withEffect">
                                  <p:stCondLst>
                                    <p:cond delay="300"/>
                                  </p:stCondLst>
                                  <p:childTnLst>
                                    <p:set>
                                      <p:cBhvr>
                                        <p:cTn id="51" dur="1" fill="hold">
                                          <p:stCondLst>
                                            <p:cond delay="0"/>
                                          </p:stCondLst>
                                        </p:cTn>
                                        <p:tgtEl>
                                          <p:spTgt spid="57"/>
                                        </p:tgtEl>
                                        <p:attrNameLst>
                                          <p:attrName>style.visibility</p:attrName>
                                        </p:attrNameLst>
                                      </p:cBhvr>
                                      <p:to>
                                        <p:strVal val="visible"/>
                                      </p:to>
                                    </p:set>
                                    <p:animEffect transition="in" filter="fade">
                                      <p:cBhvr>
                                        <p:cTn id="52" dur="500"/>
                                        <p:tgtEl>
                                          <p:spTgt spid="57"/>
                                        </p:tgtEl>
                                      </p:cBhvr>
                                    </p:animEffect>
                                  </p:childTnLst>
                                </p:cTn>
                              </p:par>
                              <p:par>
                                <p:cTn id="53" presetID="10" presetClass="entr" presetSubtype="0" fill="hold" grpId="0" nodeType="withEffect">
                                  <p:stCondLst>
                                    <p:cond delay="340"/>
                                  </p:stCondLst>
                                  <p:childTnLst>
                                    <p:set>
                                      <p:cBhvr>
                                        <p:cTn id="54" dur="1" fill="hold">
                                          <p:stCondLst>
                                            <p:cond delay="0"/>
                                          </p:stCondLst>
                                        </p:cTn>
                                        <p:tgtEl>
                                          <p:spTgt spid="58"/>
                                        </p:tgtEl>
                                        <p:attrNameLst>
                                          <p:attrName>style.visibility</p:attrName>
                                        </p:attrNameLst>
                                      </p:cBhvr>
                                      <p:to>
                                        <p:strVal val="visible"/>
                                      </p:to>
                                    </p:set>
                                    <p:animEffect transition="in" filter="fade">
                                      <p:cBhvr>
                                        <p:cTn id="55" dur="500"/>
                                        <p:tgtEl>
                                          <p:spTgt spid="58"/>
                                        </p:tgtEl>
                                      </p:cBhvr>
                                    </p:animEffect>
                                  </p:childTnLst>
                                </p:cTn>
                              </p:par>
                              <p:par>
                                <p:cTn id="56" presetID="10" presetClass="entr" presetSubtype="0" fill="hold" grpId="0" nodeType="withEffect">
                                  <p:stCondLst>
                                    <p:cond delay="380"/>
                                  </p:stCondLst>
                                  <p:childTnLst>
                                    <p:set>
                                      <p:cBhvr>
                                        <p:cTn id="57" dur="1" fill="hold">
                                          <p:stCondLst>
                                            <p:cond delay="0"/>
                                          </p:stCondLst>
                                        </p:cTn>
                                        <p:tgtEl>
                                          <p:spTgt spid="59"/>
                                        </p:tgtEl>
                                        <p:attrNameLst>
                                          <p:attrName>style.visibility</p:attrName>
                                        </p:attrNameLst>
                                      </p:cBhvr>
                                      <p:to>
                                        <p:strVal val="visible"/>
                                      </p:to>
                                    </p:set>
                                    <p:animEffect transition="in" filter="fade">
                                      <p:cBhvr>
                                        <p:cTn id="58" dur="500"/>
                                        <p:tgtEl>
                                          <p:spTgt spid="59"/>
                                        </p:tgtEl>
                                      </p:cBhvr>
                                    </p:animEffect>
                                  </p:childTnLst>
                                </p:cTn>
                              </p:par>
                              <p:par>
                                <p:cTn id="59" presetID="10" presetClass="entr" presetSubtype="0" fill="hold" grpId="0" nodeType="withEffect">
                                  <p:stCondLst>
                                    <p:cond delay="42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500"/>
                                        <p:tgtEl>
                                          <p:spTgt spid="60"/>
                                        </p:tgtEl>
                                      </p:cBhvr>
                                    </p:animEffect>
                                  </p:childTnLst>
                                </p:cTn>
                              </p:par>
                              <p:par>
                                <p:cTn id="62" presetID="10" presetClass="entr" presetSubtype="0" fill="hold" grpId="0" nodeType="withEffect">
                                  <p:stCondLst>
                                    <p:cond delay="480"/>
                                  </p:stCondLst>
                                  <p:childTnLst>
                                    <p:set>
                                      <p:cBhvr>
                                        <p:cTn id="63" dur="1" fill="hold">
                                          <p:stCondLst>
                                            <p:cond delay="0"/>
                                          </p:stCondLst>
                                        </p:cTn>
                                        <p:tgtEl>
                                          <p:spTgt spid="61"/>
                                        </p:tgtEl>
                                        <p:attrNameLst>
                                          <p:attrName>style.visibility</p:attrName>
                                        </p:attrNameLst>
                                      </p:cBhvr>
                                      <p:to>
                                        <p:strVal val="visible"/>
                                      </p:to>
                                    </p:set>
                                    <p:animEffect transition="in" filter="fade">
                                      <p:cBhvr>
                                        <p:cTn id="64" dur="500"/>
                                        <p:tgtEl>
                                          <p:spTgt spid="61"/>
                                        </p:tgtEl>
                                      </p:cBhvr>
                                    </p:animEffect>
                                  </p:childTnLst>
                                </p:cTn>
                              </p:par>
                              <p:par>
                                <p:cTn id="65" presetID="10" presetClass="entr" presetSubtype="0" fill="hold" grpId="0" nodeType="withEffect">
                                  <p:stCondLst>
                                    <p:cond delay="550"/>
                                  </p:stCondLst>
                                  <p:childTnLst>
                                    <p:set>
                                      <p:cBhvr>
                                        <p:cTn id="66" dur="1" fill="hold">
                                          <p:stCondLst>
                                            <p:cond delay="0"/>
                                          </p:stCondLst>
                                        </p:cTn>
                                        <p:tgtEl>
                                          <p:spTgt spid="62"/>
                                        </p:tgtEl>
                                        <p:attrNameLst>
                                          <p:attrName>style.visibility</p:attrName>
                                        </p:attrNameLst>
                                      </p:cBhvr>
                                      <p:to>
                                        <p:strVal val="visible"/>
                                      </p:to>
                                    </p:set>
                                    <p:animEffect transition="in" filter="fade">
                                      <p:cBhvr>
                                        <p:cTn id="67" dur="500"/>
                                        <p:tgtEl>
                                          <p:spTgt spid="62"/>
                                        </p:tgtEl>
                                      </p:cBhvr>
                                    </p:animEffect>
                                  </p:childTnLst>
                                </p:cTn>
                              </p:par>
                              <p:par>
                                <p:cTn id="68" presetID="10" presetClass="entr" presetSubtype="0" fill="hold" grpId="0" nodeType="withEffect">
                                  <p:stCondLst>
                                    <p:cond delay="550"/>
                                  </p:stCondLst>
                                  <p:childTnLst>
                                    <p:set>
                                      <p:cBhvr>
                                        <p:cTn id="69" dur="1" fill="hold">
                                          <p:stCondLst>
                                            <p:cond delay="0"/>
                                          </p:stCondLst>
                                        </p:cTn>
                                        <p:tgtEl>
                                          <p:spTgt spid="63"/>
                                        </p:tgtEl>
                                        <p:attrNameLst>
                                          <p:attrName>style.visibility</p:attrName>
                                        </p:attrNameLst>
                                      </p:cBhvr>
                                      <p:to>
                                        <p:strVal val="visible"/>
                                      </p:to>
                                    </p:set>
                                    <p:animEffect transition="in" filter="fade">
                                      <p:cBhvr>
                                        <p:cTn id="70" dur="500"/>
                                        <p:tgtEl>
                                          <p:spTgt spid="63"/>
                                        </p:tgtEl>
                                      </p:cBhvr>
                                    </p:animEffect>
                                  </p:childTnLst>
                                </p:cTn>
                              </p:par>
                              <p:par>
                                <p:cTn id="71" presetID="10" presetClass="entr" presetSubtype="0" fill="hold" grpId="0" nodeType="withEffect">
                                  <p:stCondLst>
                                    <p:cond delay="160"/>
                                  </p:stCondLst>
                                  <p:childTnLst>
                                    <p:set>
                                      <p:cBhvr>
                                        <p:cTn id="72" dur="1" fill="hold">
                                          <p:stCondLst>
                                            <p:cond delay="0"/>
                                          </p:stCondLst>
                                        </p:cTn>
                                        <p:tgtEl>
                                          <p:spTgt spid="64"/>
                                        </p:tgtEl>
                                        <p:attrNameLst>
                                          <p:attrName>style.visibility</p:attrName>
                                        </p:attrNameLst>
                                      </p:cBhvr>
                                      <p:to>
                                        <p:strVal val="visible"/>
                                      </p:to>
                                    </p:set>
                                    <p:animEffect transition="in" filter="fade">
                                      <p:cBhvr>
                                        <p:cTn id="73" dur="500"/>
                                        <p:tgtEl>
                                          <p:spTgt spid="64"/>
                                        </p:tgtEl>
                                      </p:cBhvr>
                                    </p:animEffect>
                                  </p:childTnLst>
                                </p:cTn>
                              </p:par>
                              <p:par>
                                <p:cTn id="74" presetID="10" presetClass="entr" presetSubtype="0" fill="hold" grpId="0" nodeType="withEffect">
                                  <p:stCondLst>
                                    <p:cond delay="160"/>
                                  </p:stCondLst>
                                  <p:childTnLst>
                                    <p:set>
                                      <p:cBhvr>
                                        <p:cTn id="75" dur="1" fill="hold">
                                          <p:stCondLst>
                                            <p:cond delay="0"/>
                                          </p:stCondLst>
                                        </p:cTn>
                                        <p:tgtEl>
                                          <p:spTgt spid="65"/>
                                        </p:tgtEl>
                                        <p:attrNameLst>
                                          <p:attrName>style.visibility</p:attrName>
                                        </p:attrNameLst>
                                      </p:cBhvr>
                                      <p:to>
                                        <p:strVal val="visible"/>
                                      </p:to>
                                    </p:set>
                                    <p:animEffect transition="in" filter="fade">
                                      <p:cBhvr>
                                        <p:cTn id="76" dur="500"/>
                                        <p:tgtEl>
                                          <p:spTgt spid="65"/>
                                        </p:tgtEl>
                                      </p:cBhvr>
                                    </p:animEffect>
                                  </p:childTnLst>
                                </p:cTn>
                              </p:par>
                              <p:par>
                                <p:cTn id="77" presetID="10" presetClass="entr" presetSubtype="0" fill="hold" grpId="0" nodeType="withEffect">
                                  <p:stCondLst>
                                    <p:cond delay="160"/>
                                  </p:stCondLst>
                                  <p:childTnLst>
                                    <p:set>
                                      <p:cBhvr>
                                        <p:cTn id="78" dur="1" fill="hold">
                                          <p:stCondLst>
                                            <p:cond delay="0"/>
                                          </p:stCondLst>
                                        </p:cTn>
                                        <p:tgtEl>
                                          <p:spTgt spid="66"/>
                                        </p:tgtEl>
                                        <p:attrNameLst>
                                          <p:attrName>style.visibility</p:attrName>
                                        </p:attrNameLst>
                                      </p:cBhvr>
                                      <p:to>
                                        <p:strVal val="visible"/>
                                      </p:to>
                                    </p:set>
                                    <p:animEffect transition="in" filter="fade">
                                      <p:cBhvr>
                                        <p:cTn id="79" dur="500"/>
                                        <p:tgtEl>
                                          <p:spTgt spid="66"/>
                                        </p:tgtEl>
                                      </p:cBhvr>
                                    </p:animEffect>
                                  </p:childTnLst>
                                </p:cTn>
                              </p:par>
                              <p:par>
                                <p:cTn id="80" presetID="10" presetClass="entr" presetSubtype="0" fill="hold" grpId="0" nodeType="withEffect">
                                  <p:stCondLst>
                                    <p:cond delay="160"/>
                                  </p:stCondLst>
                                  <p:childTnLst>
                                    <p:set>
                                      <p:cBhvr>
                                        <p:cTn id="81" dur="1" fill="hold">
                                          <p:stCondLst>
                                            <p:cond delay="0"/>
                                          </p:stCondLst>
                                        </p:cTn>
                                        <p:tgtEl>
                                          <p:spTgt spid="67"/>
                                        </p:tgtEl>
                                        <p:attrNameLst>
                                          <p:attrName>style.visibility</p:attrName>
                                        </p:attrNameLst>
                                      </p:cBhvr>
                                      <p:to>
                                        <p:strVal val="visible"/>
                                      </p:to>
                                    </p:set>
                                    <p:animEffect transition="in" filter="fade">
                                      <p:cBhvr>
                                        <p:cTn id="82" dur="500"/>
                                        <p:tgtEl>
                                          <p:spTgt spid="67"/>
                                        </p:tgtEl>
                                      </p:cBhvr>
                                    </p:animEffect>
                                  </p:childTnLst>
                                </p:cTn>
                              </p:par>
                              <p:par>
                                <p:cTn id="83" presetID="10" presetClass="entr" presetSubtype="0" fill="hold" grpId="0" nodeType="withEffect">
                                  <p:stCondLst>
                                    <p:cond delay="160"/>
                                  </p:stCondLst>
                                  <p:childTnLst>
                                    <p:set>
                                      <p:cBhvr>
                                        <p:cTn id="84" dur="1" fill="hold">
                                          <p:stCondLst>
                                            <p:cond delay="0"/>
                                          </p:stCondLst>
                                        </p:cTn>
                                        <p:tgtEl>
                                          <p:spTgt spid="68"/>
                                        </p:tgtEl>
                                        <p:attrNameLst>
                                          <p:attrName>style.visibility</p:attrName>
                                        </p:attrNameLst>
                                      </p:cBhvr>
                                      <p:to>
                                        <p:strVal val="visible"/>
                                      </p:to>
                                    </p:set>
                                    <p:animEffect transition="in" filter="fade">
                                      <p:cBhvr>
                                        <p:cTn id="85" dur="500"/>
                                        <p:tgtEl>
                                          <p:spTgt spid="68"/>
                                        </p:tgtEl>
                                      </p:cBhvr>
                                    </p:animEffect>
                                  </p:childTnLst>
                                </p:cTn>
                              </p:par>
                              <p:par>
                                <p:cTn id="86" presetID="10" presetClass="entr" presetSubtype="0" fill="hold" grpId="0" nodeType="withEffect">
                                  <p:stCondLst>
                                    <p:cond delay="16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4" name="Picture 3" descr="A picture containing sky, outdoor, tree, ground&#10;&#10;Description generated with very high confidence">
            <a:extLst>
              <a:ext uri="{FF2B5EF4-FFF2-40B4-BE49-F238E27FC236}">
                <a16:creationId xmlns:a16="http://schemas.microsoft.com/office/drawing/2014/main" id="{2B03CD51-ABC2-441B-BC96-AFAA6C7C71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286000"/>
            <a:ext cx="12192000" cy="9144000"/>
          </a:xfrm>
          <a:prstGeom prst="rect">
            <a:avLst/>
          </a:prstGeom>
        </p:spPr>
      </p:pic>
    </p:spTree>
    <p:extLst>
      <p:ext uri="{BB962C8B-B14F-4D97-AF65-F5344CB8AC3E}">
        <p14:creationId xmlns:p14="http://schemas.microsoft.com/office/powerpoint/2010/main" val="472191216"/>
      </p:ext>
    </p:extLst>
  </p:cSld>
  <p:clrMapOvr>
    <a:masterClrMapping/>
  </p:clrMapOvr>
  <p:transition>
    <p:fade/>
  </p:transition>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4_LIGHT COLOR TEMPLATE">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fee586e5-3c92-48eb-9898-42915e590ada"/>
    <ds:schemaRef ds:uri="http://www.w3.org/XML/1998/namespace"/>
    <ds:schemaRef ds:uri="http://purl.org/dc/dcmitype/"/>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AzureTheme</Template>
  <TotalTime>7736</TotalTime>
  <Words>479</Words>
  <Application>Microsoft Office PowerPoint</Application>
  <PresentationFormat>Widescreen</PresentationFormat>
  <Paragraphs>79</Paragraphs>
  <Slides>14</Slides>
  <Notes>10</Notes>
  <HiddenSlides>0</HiddenSlides>
  <MMClips>0</MMClips>
  <ScaleCrop>false</ScaleCrop>
  <HeadingPairs>
    <vt:vector size="6" baseType="variant">
      <vt:variant>
        <vt:lpstr>Fonts Used</vt:lpstr>
      </vt:variant>
      <vt:variant>
        <vt:i4>12</vt:i4>
      </vt:variant>
      <vt:variant>
        <vt:lpstr>Theme</vt:lpstr>
      </vt:variant>
      <vt:variant>
        <vt:i4>7</vt:i4>
      </vt:variant>
      <vt:variant>
        <vt:lpstr>Slide Titles</vt:lpstr>
      </vt:variant>
      <vt:variant>
        <vt:i4>14</vt:i4>
      </vt:variant>
    </vt:vector>
  </HeadingPairs>
  <TitlesOfParts>
    <vt:vector size="33" baseType="lpstr">
      <vt:lpstr>ＭＳ Ｐゴシック</vt:lpstr>
      <vt:lpstr>ＭＳ Ｐゴシック</vt:lpstr>
      <vt:lpstr>Arial</vt:lpstr>
      <vt:lpstr>Avenir LT Pro 45 Book</vt:lpstr>
      <vt:lpstr>Calibri</vt:lpstr>
      <vt:lpstr>Calibri Light</vt:lpstr>
      <vt:lpstr>Consolas</vt:lpstr>
      <vt:lpstr>Segoe UI</vt:lpstr>
      <vt:lpstr>Segoe UI Light</vt:lpstr>
      <vt:lpstr>Segoe UI Semibold</vt:lpstr>
      <vt:lpstr>Segoe UI Semilight</vt:lpstr>
      <vt:lpstr>Wingdings</vt:lpstr>
      <vt:lpstr>1_Azure Event</vt:lpstr>
      <vt:lpstr>1_5-30629_Build_Template_DARK BLUE</vt:lpstr>
      <vt:lpstr>5-30610_Microsoft_Ignite_Keynote_Template</vt:lpstr>
      <vt:lpstr>1_BUILD CHARCOAL BACKGROUND</vt:lpstr>
      <vt:lpstr>1_5-30629_Build_Template_WHITE</vt:lpstr>
      <vt:lpstr>4_LIGHT COLOR TEMPLATE</vt:lpstr>
      <vt:lpstr>Office Theme</vt:lpstr>
      <vt:lpstr>PowerPoint Presentation</vt:lpstr>
      <vt:lpstr>Welcome </vt:lpstr>
      <vt:lpstr>Agenda</vt:lpstr>
      <vt:lpstr>PowerPoint Presentation</vt:lpstr>
      <vt:lpstr>Step 0 Intro + Portail Azure</vt:lpstr>
      <vt:lpstr>Goal</vt:lpstr>
      <vt:lpstr>PowerPoint Presentation</vt:lpstr>
      <vt:lpstr>PowerPoint Presentation</vt:lpstr>
      <vt:lpstr>PowerPoint Presentation</vt:lpstr>
      <vt:lpstr>PowerPoint Presentation</vt:lpstr>
      <vt:lpstr>PowerPoint Presentation</vt:lpstr>
      <vt:lpstr>PowerPoint Presentation</vt:lpstr>
      <vt:lpstr>http://portal.azure.com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Frank Boucher</cp:lastModifiedBy>
  <cp:revision>411</cp:revision>
  <cp:lastPrinted>2014-03-26T17:46:13Z</cp:lastPrinted>
  <dcterms:created xsi:type="dcterms:W3CDTF">2014-03-19T23:21:38Z</dcterms:created>
  <dcterms:modified xsi:type="dcterms:W3CDTF">2017-11-09T11:10:13Z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